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C1BE"/>
    <a:srgbClr val="48C3C0"/>
    <a:srgbClr val="60C8C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F0363-BE05-4FCD-A9B6-625960BF3F6C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A7675-0A5A-4656-A3B6-DAEEEA5F2A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A7675-0A5A-4656-A3B6-DAEEEA5F2A0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gradFill rotWithShape="1">
          <a:gsLst>
            <a:gs pos="0">
              <a:schemeClr val="bg2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>
            <a:lvl1pPr>
              <a:buNone/>
              <a:defRPr sz="2800"/>
            </a:lvl1pPr>
            <a:lvl2pPr>
              <a:buNone/>
              <a:defRPr/>
            </a:lvl2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061C-D056-46EE-BB28-137F2E886DBF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42D19-FA78-43F3-90BB-D1F5192B8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908721"/>
            <a:ext cx="4032448" cy="216023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Водная </a:t>
            </a:r>
            <a:r>
              <a:rPr lang="ru-RU" sz="4000" dirty="0" smtClean="0"/>
              <a:t>среда.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518" y="404664"/>
            <a:ext cx="448249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32040" y="3682767"/>
            <a:ext cx="4032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автор:</a:t>
            </a:r>
          </a:p>
          <a:p>
            <a:pPr algn="r"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Киселева О.Н.</a:t>
            </a:r>
          </a:p>
          <a:p>
            <a:pPr algn="r"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учитель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эк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ологии 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МАОУ «Лицей №37» г.Саратова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Экологические группы гидробионтов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4824536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	В зависимости от способа передвижения и пребывания в определенных слоях, морские обитатели подразделяются на три экологические группы: 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3200" i="1" u="sng" dirty="0"/>
              <a:t>н</a:t>
            </a:r>
            <a:r>
              <a:rPr lang="ru-RU" sz="3200" i="1" u="sng" dirty="0" smtClean="0"/>
              <a:t>ектон</a:t>
            </a:r>
            <a:endParaRPr lang="ru-RU" sz="3200" i="1" u="sng" dirty="0"/>
          </a:p>
          <a:p>
            <a:pPr marL="914400" lvl="1" indent="-514350">
              <a:buFont typeface="+mj-lt"/>
              <a:buAutoNum type="arabicPeriod"/>
            </a:pPr>
            <a:r>
              <a:rPr lang="ru-RU" sz="3200" i="1" u="sng" dirty="0" smtClean="0"/>
              <a:t>планктон 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3200" i="1" u="sng" dirty="0" smtClean="0"/>
              <a:t>бентос</a:t>
            </a:r>
            <a:r>
              <a:rPr lang="ru-RU" sz="3200" i="1" u="sng" dirty="0" smtClean="0"/>
              <a:t>.</a:t>
            </a:r>
          </a:p>
          <a:p>
            <a:pPr marL="914400" lvl="1" indent="-514350"/>
            <a:endParaRPr lang="ru-RU" sz="3200" i="1" u="sng" dirty="0" smtClean="0"/>
          </a:p>
          <a:p>
            <a:pPr marL="914400" lvl="1" indent="-514350"/>
            <a:r>
              <a:rPr lang="ru-RU" sz="3200" dirty="0" smtClean="0"/>
              <a:t>Характеристику экологических групп  гидробионтов</a:t>
            </a:r>
          </a:p>
          <a:p>
            <a:pPr marL="914400" lvl="1" indent="-514350"/>
            <a:r>
              <a:rPr lang="ru-RU" sz="3200" dirty="0" smtClean="0"/>
              <a:t>мы рассмотрим </a:t>
            </a:r>
            <a:r>
              <a:rPr lang="ru-RU" sz="3200" dirty="0" smtClean="0"/>
              <a:t> на следующем уроке.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485659"/>
          <a:ext cx="8604448" cy="5751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2843808"/>
              </a:tblGrid>
              <a:tr h="4025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Свойство</a:t>
                      </a:r>
                      <a:r>
                        <a:rPr lang="ru-RU" sz="2000" baseline="0" dirty="0" smtClean="0"/>
                        <a:t> водной среды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Свойство воды</a:t>
                      </a:r>
                      <a:endParaRPr lang="ru-RU" sz="2000" dirty="0"/>
                    </a:p>
                  </a:txBody>
                  <a:tcPr/>
                </a:tc>
              </a:tr>
              <a:tr h="40252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1. Высокая выталкивающая сила.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40252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2. Плавные колебания</a:t>
                      </a:r>
                      <a:r>
                        <a:rPr lang="ru-RU" sz="2000" baseline="0" dirty="0" smtClean="0"/>
                        <a:t> температуры.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40252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3. Равномерное распределение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тепла.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72454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4. Повышение давления на 1 атмосферу при</a:t>
                      </a:r>
                      <a:r>
                        <a:rPr lang="ru-RU" sz="2000" baseline="0" dirty="0" smtClean="0"/>
                        <a:t> погружении на каждые 10м.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515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5. Около дна водоема вода не замерзает.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40252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6. Хорошая проводимость звука.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42011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7. Интенсивность</a:t>
                      </a:r>
                      <a:r>
                        <a:rPr lang="ru-RU" sz="2000" baseline="0" dirty="0" smtClean="0"/>
                        <a:t> о</a:t>
                      </a:r>
                      <a:r>
                        <a:rPr lang="ru-RU" sz="2000" dirty="0" smtClean="0"/>
                        <a:t>свещения </a:t>
                      </a:r>
                      <a:r>
                        <a:rPr lang="ru-RU" sz="2000" baseline="0" dirty="0" smtClean="0"/>
                        <a:t> уменьшается с глубиной.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382476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8.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Вертикальные</a:t>
                      </a:r>
                      <a:r>
                        <a:rPr lang="ru-RU" sz="2000" baseline="0" dirty="0" smtClean="0"/>
                        <a:t> и горизонтальные течения.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676688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9.</a:t>
                      </a:r>
                      <a:r>
                        <a:rPr lang="ru-RU" sz="2000" baseline="0" dirty="0" smtClean="0"/>
                        <a:t> Источник питательных веществ и минеральных солей.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  <a:tr h="412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10. </a:t>
                      </a:r>
                      <a:r>
                        <a:rPr lang="ru-RU" sz="2000" baseline="0" dirty="0" smtClean="0"/>
                        <a:t>Источник растворенного кислорода для дыхания.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водной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Плотность.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Давление.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Газовый состав.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Прозрачность.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Скорость течения.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Температурный режим.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Соленость.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питательных веществ.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Экологическая зональность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28083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	- существование в водоёмах различных зон жизни, населённых разными организмами и их сообществами. </a:t>
            </a:r>
          </a:p>
          <a:p>
            <a:r>
              <a:rPr lang="ru-RU" dirty="0"/>
              <a:t>	</a:t>
            </a:r>
            <a:r>
              <a:rPr lang="ru-RU" dirty="0" smtClean="0"/>
              <a:t>Экологическая  зональность водоемов обусловлена сменой условий существования организмов от поверхности в глубину водоёма и от прибрежья к его открытым частям.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3933056"/>
            <a:ext cx="3859907" cy="274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3933056"/>
            <a:ext cx="4009628" cy="267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Экологические зоны морей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/>
          <a:lstStyle/>
          <a:p>
            <a:r>
              <a:rPr lang="ru-RU" dirty="0" smtClean="0"/>
              <a:t>	В морях-океанах, как в горах, выражена вертикальная зональность. </a:t>
            </a:r>
          </a:p>
          <a:p>
            <a:r>
              <a:rPr lang="ru-RU" dirty="0"/>
              <a:t>	</a:t>
            </a:r>
            <a:r>
              <a:rPr lang="ru-RU" dirty="0" smtClean="0"/>
              <a:t>Особенно сильно различаются по экологии </a:t>
            </a:r>
            <a:r>
              <a:rPr lang="ru-RU" i="1" u="sng" dirty="0" smtClean="0"/>
              <a:t>пелагиаль</a:t>
            </a:r>
            <a:r>
              <a:rPr lang="ru-RU" dirty="0" smtClean="0"/>
              <a:t> – вся толща воды, и </a:t>
            </a:r>
            <a:r>
              <a:rPr lang="ru-RU" i="1" u="sng" dirty="0" err="1" smtClean="0"/>
              <a:t>бенталь</a:t>
            </a:r>
            <a:r>
              <a:rPr lang="ru-RU" dirty="0" smtClean="0"/>
              <a:t> – дно. </a:t>
            </a:r>
          </a:p>
          <a:p>
            <a:r>
              <a:rPr lang="ru-RU" dirty="0" smtClean="0"/>
              <a:t>	Толща воды – пелагиаль, по вертикали делится на несколько зон: </a:t>
            </a:r>
          </a:p>
          <a:p>
            <a:pPr>
              <a:buFont typeface="Arial" pitchFamily="34" charset="0"/>
              <a:buChar char="•"/>
            </a:pPr>
            <a:r>
              <a:rPr lang="ru-RU" i="1" u="sng" dirty="0" err="1" smtClean="0"/>
              <a:t>эпипелагиаль</a:t>
            </a:r>
            <a:r>
              <a:rPr lang="ru-RU" i="1" u="sng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i="1" u="sng" dirty="0" err="1"/>
              <a:t>м</a:t>
            </a:r>
            <a:r>
              <a:rPr lang="ru-RU" i="1" u="sng" dirty="0" err="1" smtClean="0"/>
              <a:t>езопелагиаль</a:t>
            </a:r>
            <a:r>
              <a:rPr lang="ru-RU" i="1" u="sng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i="1" u="sng" dirty="0" err="1" smtClean="0"/>
              <a:t>батипелагиаль</a:t>
            </a:r>
            <a:r>
              <a:rPr lang="ru-RU" i="1" u="sng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i="1" u="sng" dirty="0" err="1" smtClean="0"/>
              <a:t>абиссопелагиаль</a:t>
            </a:r>
            <a:r>
              <a:rPr lang="ru-RU" i="1" u="sng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i="1" u="sng" dirty="0" err="1" smtClean="0"/>
              <a:t>ультраабиссопелагиаль</a:t>
            </a:r>
            <a:r>
              <a:rPr lang="ru-RU" i="1" u="sng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Экологические зоны морей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196752"/>
            <a:ext cx="8707711" cy="537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Экологические зоны морей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	В зависимости от крутизны спуска и глубины на дне тоже выделяют несколько зон, которым соответствуют указанные зоны пелагиали:</a:t>
            </a:r>
          </a:p>
          <a:p>
            <a:r>
              <a:rPr lang="ru-RU" dirty="0" smtClean="0"/>
              <a:t>- </a:t>
            </a:r>
            <a:r>
              <a:rPr lang="ru-RU" i="1" u="sng" dirty="0" err="1" smtClean="0"/>
              <a:t>супралитораль</a:t>
            </a:r>
            <a:r>
              <a:rPr lang="ru-RU" dirty="0" smtClean="0"/>
              <a:t> – часть берега выше верхней приливной черты, куда долетают брызги прибоя. </a:t>
            </a:r>
          </a:p>
          <a:p>
            <a:r>
              <a:rPr lang="ru-RU" dirty="0" smtClean="0"/>
              <a:t>- </a:t>
            </a:r>
            <a:r>
              <a:rPr lang="ru-RU" i="1" u="sng" dirty="0" smtClean="0"/>
              <a:t>литораль</a:t>
            </a:r>
            <a:r>
              <a:rPr lang="ru-RU" dirty="0" smtClean="0"/>
              <a:t> – кромка берега, заливаемая во время приливов.</a:t>
            </a:r>
          </a:p>
          <a:p>
            <a:r>
              <a:rPr lang="ru-RU" dirty="0" smtClean="0"/>
              <a:t>- </a:t>
            </a:r>
            <a:r>
              <a:rPr lang="ru-RU" i="1" u="sng" dirty="0" err="1" smtClean="0"/>
              <a:t>сублитораль</a:t>
            </a:r>
            <a:r>
              <a:rPr lang="ru-RU" dirty="0" smtClean="0"/>
              <a:t> – плавное понижение суши до 200м.</a:t>
            </a:r>
          </a:p>
          <a:p>
            <a:r>
              <a:rPr lang="ru-RU" dirty="0" smtClean="0"/>
              <a:t>- </a:t>
            </a:r>
            <a:r>
              <a:rPr lang="ru-RU" i="1" u="sng" dirty="0" smtClean="0"/>
              <a:t>батиаль</a:t>
            </a:r>
            <a:r>
              <a:rPr lang="ru-RU" dirty="0" smtClean="0"/>
              <a:t> – крутое понижение суши (материковый склон), </a:t>
            </a:r>
          </a:p>
          <a:p>
            <a:r>
              <a:rPr lang="ru-RU" dirty="0" smtClean="0"/>
              <a:t>- </a:t>
            </a:r>
            <a:r>
              <a:rPr lang="ru-RU" i="1" u="sng" dirty="0" smtClean="0"/>
              <a:t>абиссаль</a:t>
            </a:r>
            <a:r>
              <a:rPr lang="ru-RU" dirty="0" smtClean="0"/>
              <a:t> – плавное понижение дна океанского ложа; глубина обеих зон вместе достигает 3-6 км. </a:t>
            </a:r>
          </a:p>
          <a:p>
            <a:r>
              <a:rPr lang="ru-RU" dirty="0" smtClean="0"/>
              <a:t>- </a:t>
            </a:r>
            <a:r>
              <a:rPr lang="ru-RU" i="1" u="sng" dirty="0" smtClean="0"/>
              <a:t>ультраабиссаль</a:t>
            </a:r>
            <a:r>
              <a:rPr lang="ru-RU" dirty="0" smtClean="0"/>
              <a:t> – глубоководные впадины от 6 до 10 км.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Экологические зоны озер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4508" y="1772816"/>
            <a:ext cx="8911988" cy="370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Экологические группы гидробионтов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5256584"/>
          </a:xfrm>
        </p:spPr>
        <p:txBody>
          <a:bodyPr/>
          <a:lstStyle/>
          <a:p>
            <a:r>
              <a:rPr lang="ru-RU" dirty="0" smtClean="0"/>
              <a:t>	Наибольшим разнообразием жизни отличаются теплые моря и океаны (40000 видов животных) в области экватора и тропиках, к северу и югу происходит обеднение флоры и фауны морей в сотни раз. </a:t>
            </a:r>
          </a:p>
          <a:p>
            <a:r>
              <a:rPr lang="ru-RU" dirty="0"/>
              <a:t>	</a:t>
            </a:r>
            <a:r>
              <a:rPr lang="ru-RU" dirty="0" smtClean="0"/>
              <a:t>Что касается распределения организмов непосредственно в море, то основная масса их сосредоточена в поверхностных слоях (</a:t>
            </a:r>
            <a:r>
              <a:rPr lang="ru-RU" dirty="0" err="1" smtClean="0"/>
              <a:t>эпипелагиаль</a:t>
            </a:r>
            <a:r>
              <a:rPr lang="ru-RU" dirty="0" smtClean="0"/>
              <a:t>) и в сублиторальной зоне.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146</Words>
  <Application>Microsoft Office PowerPoint</Application>
  <PresentationFormat>Экран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Водная среда.  </vt:lpstr>
      <vt:lpstr>Слайд 2</vt:lpstr>
      <vt:lpstr>Характеристики водной среды</vt:lpstr>
      <vt:lpstr>Экологическая зональность</vt:lpstr>
      <vt:lpstr>Экологические зоны морей</vt:lpstr>
      <vt:lpstr>Экологические зоны морей</vt:lpstr>
      <vt:lpstr>Экологические зоны морей</vt:lpstr>
      <vt:lpstr>Экологические зоны озер</vt:lpstr>
      <vt:lpstr>Экологические группы гидробионтов</vt:lpstr>
      <vt:lpstr>Экологические группы гидробионтов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Водная среда.  Экологические группы гидробионтов.</dc:title>
  <dc:creator>Admin</dc:creator>
  <cp:lastModifiedBy>олеся</cp:lastModifiedBy>
  <cp:revision>9</cp:revision>
  <dcterms:created xsi:type="dcterms:W3CDTF">2010-12-03T14:50:53Z</dcterms:created>
  <dcterms:modified xsi:type="dcterms:W3CDTF">2011-07-31T13:46:56Z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294512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