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5" r:id="rId5"/>
    <p:sldId id="260" r:id="rId6"/>
    <p:sldId id="258" r:id="rId7"/>
    <p:sldId id="259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7CE9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4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A42F8-ECB4-4FDA-99AD-7021DC8A08EE}" type="datetimeFigureOut">
              <a:rPr lang="ru-RU" smtClean="0"/>
              <a:pPr/>
              <a:t>24.09.2012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F0A6A3-6BA9-49DA-8A9F-907C174A1C8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A42F8-ECB4-4FDA-99AD-7021DC8A08EE}" type="datetimeFigureOut">
              <a:rPr lang="ru-RU" smtClean="0"/>
              <a:pPr/>
              <a:t>24.09.2012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F0A6A3-6BA9-49DA-8A9F-907C174A1C8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A42F8-ECB4-4FDA-99AD-7021DC8A08EE}" type="datetimeFigureOut">
              <a:rPr lang="ru-RU" smtClean="0"/>
              <a:pPr/>
              <a:t>24.09.2012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F0A6A3-6BA9-49DA-8A9F-907C174A1C8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A42F8-ECB4-4FDA-99AD-7021DC8A08EE}" type="datetimeFigureOut">
              <a:rPr lang="ru-RU" smtClean="0"/>
              <a:pPr/>
              <a:t>24.09.2012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F0A6A3-6BA9-49DA-8A9F-907C174A1C8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A42F8-ECB4-4FDA-99AD-7021DC8A08EE}" type="datetimeFigureOut">
              <a:rPr lang="ru-RU" smtClean="0"/>
              <a:pPr/>
              <a:t>24.09.2012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F0A6A3-6BA9-49DA-8A9F-907C174A1C8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A42F8-ECB4-4FDA-99AD-7021DC8A08EE}" type="datetimeFigureOut">
              <a:rPr lang="ru-RU" smtClean="0"/>
              <a:pPr/>
              <a:t>24.09.2012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F0A6A3-6BA9-49DA-8A9F-907C174A1C8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A42F8-ECB4-4FDA-99AD-7021DC8A08EE}" type="datetimeFigureOut">
              <a:rPr lang="ru-RU" smtClean="0"/>
              <a:pPr/>
              <a:t>24.09.2012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F0A6A3-6BA9-49DA-8A9F-907C174A1C8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A42F8-ECB4-4FDA-99AD-7021DC8A08EE}" type="datetimeFigureOut">
              <a:rPr lang="ru-RU" smtClean="0"/>
              <a:pPr/>
              <a:t>24.09.2012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F0A6A3-6BA9-49DA-8A9F-907C174A1C8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A42F8-ECB4-4FDA-99AD-7021DC8A08EE}" type="datetimeFigureOut">
              <a:rPr lang="ru-RU" smtClean="0"/>
              <a:pPr/>
              <a:t>24.09.2012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F0A6A3-6BA9-49DA-8A9F-907C174A1C8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7A42F8-ECB4-4FDA-99AD-7021DC8A08EE}" type="datetimeFigureOut">
              <a:rPr lang="ru-RU" smtClean="0"/>
              <a:pPr/>
              <a:t>24.09.2012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F0A6A3-6BA9-49DA-8A9F-907C174A1C8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77A42F8-ECB4-4FDA-99AD-7021DC8A08EE}" type="datetimeFigureOut">
              <a:rPr lang="ru-RU" smtClean="0"/>
              <a:pPr/>
              <a:t>24.09.2012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6F0A6A3-6BA9-49DA-8A9F-907C174A1C8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77A42F8-ECB4-4FDA-99AD-7021DC8A08EE}" type="datetimeFigureOut">
              <a:rPr lang="ru-RU" smtClean="0"/>
              <a:pPr/>
              <a:t>24.09.2012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6F0A6A3-6BA9-49DA-8A9F-907C174A1C8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newsflash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slide" Target="slide7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8.xml"/><Relationship Id="rId7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image" Target="../media/image11.jpeg"/><Relationship Id="rId4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13.png"/><Relationship Id="rId7" Type="http://schemas.openxmlformats.org/officeDocument/2006/relationships/slide" Target="slide7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slide" Target="slide11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3857628"/>
            <a:ext cx="8429652" cy="1975104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angle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Покрытосеменные (цветковые) растения</a:t>
            </a:r>
            <a:endParaRPr lang="ru-RU" sz="5400" cap="none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7" name="Picture 3" descr="C:\Documents and Settings\Naumov_va\Рабочий стол\275px-Magnol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357166"/>
            <a:ext cx="4357718" cy="326828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noFill/>
          </a:ln>
          <a:effectLst>
            <a:outerShdw blurRad="50000" algn="tl" rotWithShape="0">
              <a:srgbClr val="000000">
                <a:alpha val="41000"/>
              </a:srgbClr>
            </a:outerShdw>
            <a:softEdge rad="127000"/>
          </a:effectLst>
        </p:spPr>
      </p:pic>
      <p:sp>
        <p:nvSpPr>
          <p:cNvPr id="4" name="TextBox 3"/>
          <p:cNvSpPr txBox="1"/>
          <p:nvPr/>
        </p:nvSpPr>
        <p:spPr>
          <a:xfrm>
            <a:off x="6776044" y="6396335"/>
            <a:ext cx="2367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Shabalina Alina</a:t>
            </a:r>
            <a:endParaRPr lang="ru-RU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8" dur="2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9" dur="2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0" dur="2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1" dur="2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Трансгенные гвоздики</a:t>
            </a:r>
            <a:endParaRPr lang="ru-RU" dirty="0"/>
          </a:p>
        </p:txBody>
      </p:sp>
      <p:pic>
        <p:nvPicPr>
          <p:cNvPr id="4" name="Picture 1" descr="C:\Documents and Settings\Naumov_va\Рабочий стол\Миф о трансгенной угрозе -- В_ Лебедев.files\gmr1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1428736"/>
            <a:ext cx="3566950" cy="2305057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5" name="Прямоугольник 4"/>
          <p:cNvSpPr/>
          <p:nvPr/>
        </p:nvSpPr>
        <p:spPr>
          <a:xfrm>
            <a:off x="571472" y="4143380"/>
            <a:ext cx="88583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/>
              <a:t>  Одна Австралийская фирма производит  трансгенные гвоздики сорта Лунная пыль: в  гены белой гвоздики встроены гены из других цветов, отвечающие за голубую и фиолетовую окраски.</a:t>
            </a:r>
            <a:endParaRPr lang="ru-RU" sz="3200" i="1" dirty="0"/>
          </a:p>
        </p:txBody>
      </p:sp>
      <p:sp>
        <p:nvSpPr>
          <p:cNvPr id="6" name="Облако 5">
            <a:hlinkClick r:id="rId3" action="ppaction://hlinksldjump" tooltip="Выход"/>
          </p:cNvPr>
          <p:cNvSpPr/>
          <p:nvPr/>
        </p:nvSpPr>
        <p:spPr>
          <a:xfrm>
            <a:off x="571472" y="1500174"/>
            <a:ext cx="1571636" cy="1285884"/>
          </a:xfrm>
          <a:prstGeom prst="cloud">
            <a:avLst/>
          </a:prstGeom>
          <a:blipFill>
            <a:blip r:embed="rId4" cstate="print"/>
            <a:stretch>
              <a:fillRect/>
            </a:stretch>
          </a:blip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Загнутый угол 8">
            <a:hlinkClick r:id="rId5" action="ppaction://hlinksldjump" tooltip="Вернуться к необычным покрытосеменным"/>
          </p:cNvPr>
          <p:cNvSpPr/>
          <p:nvPr/>
        </p:nvSpPr>
        <p:spPr>
          <a:xfrm>
            <a:off x="6643702" y="1428736"/>
            <a:ext cx="1714512" cy="1071570"/>
          </a:xfrm>
          <a:prstGeom prst="foldedCorner">
            <a:avLst/>
          </a:prstGeom>
          <a:blipFill>
            <a:blip r:embed="rId6" cstate="print"/>
            <a:stretch>
              <a:fillRect/>
            </a:stretch>
          </a:blipFill>
          <a:ln w="381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142852"/>
            <a:ext cx="3733519" cy="4091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071678"/>
            <a:ext cx="8015318" cy="2928958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angle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9600" b="1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за внимание</a:t>
            </a:r>
            <a:r>
              <a:rPr lang="en-US" sz="9600" b="1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!</a:t>
            </a:r>
            <a:endParaRPr lang="ru-RU" sz="9600" b="1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6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14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15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2150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Управляющая кнопка: настраиваемая 27">
            <a:hlinkClick r:id="rId2" action="ppaction://hlinksldjump" highlightClick="1"/>
          </p:cNvPr>
          <p:cNvSpPr/>
          <p:nvPr/>
        </p:nvSpPr>
        <p:spPr>
          <a:xfrm>
            <a:off x="357158" y="1500174"/>
            <a:ext cx="2928958" cy="642942"/>
          </a:xfrm>
          <a:prstGeom prst="actionButtonBlank">
            <a:avLst/>
          </a:prstGeom>
          <a:gradFill flip="none" rotWithShape="1">
            <a:gsLst>
              <a:gs pos="0">
                <a:schemeClr val="dk1">
                  <a:tint val="48000"/>
                  <a:satMod val="138000"/>
                </a:schemeClr>
              </a:gs>
              <a:gs pos="25000">
                <a:schemeClr val="dk1">
                  <a:tint val="85000"/>
                </a:schemeClr>
              </a:gs>
              <a:gs pos="40000">
                <a:schemeClr val="dk1">
                  <a:tint val="92000"/>
                </a:schemeClr>
              </a:gs>
              <a:gs pos="50000">
                <a:schemeClr val="dk1">
                  <a:tint val="93000"/>
                </a:schemeClr>
              </a:gs>
              <a:gs pos="60000">
                <a:schemeClr val="dk1">
                  <a:tint val="92000"/>
                </a:schemeClr>
              </a:gs>
              <a:gs pos="75000">
                <a:schemeClr val="dk1">
                  <a:tint val="83000"/>
                  <a:satMod val="108000"/>
                </a:schemeClr>
              </a:gs>
              <a:gs pos="100000">
                <a:schemeClr val="dk1">
                  <a:tint val="48000"/>
                  <a:satMod val="15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Управляющая кнопка: настраиваемая 26">
            <a:hlinkClick r:id="rId3" action="ppaction://hlinksldjump" highlightClick="1"/>
          </p:cNvPr>
          <p:cNvSpPr/>
          <p:nvPr/>
        </p:nvSpPr>
        <p:spPr>
          <a:xfrm>
            <a:off x="3571868" y="1500174"/>
            <a:ext cx="2714644" cy="6429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357166"/>
            <a:ext cx="2786082" cy="914400"/>
          </a:xfrm>
        </p:spPr>
        <p:txBody>
          <a:bodyPr/>
          <a:lstStyle/>
          <a:p>
            <a:r>
              <a:rPr lang="ru-RU" dirty="0" smtClean="0"/>
              <a:t>Цветковые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42908" y="2571720"/>
            <a:ext cx="9572724" cy="4286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/>
              <a:t>     Цветковые растения, покрытосеменные</a:t>
            </a:r>
            <a:r>
              <a:rPr lang="ru-RU" sz="3200" dirty="0" smtClean="0"/>
              <a:t> (</a:t>
            </a:r>
            <a:r>
              <a:rPr lang="ru-RU" sz="3200" i="1" dirty="0" smtClean="0"/>
              <a:t>Magnoliophyta, или Angiospermae</a:t>
            </a:r>
            <a:r>
              <a:rPr lang="ru-RU" sz="3200" dirty="0" smtClean="0"/>
              <a:t>), отдел   высших растений, имеющих цветок. Насчи-  тывает свыше 400 семейств, более 12 000 родов  и, вероятно, не менее 235 000 видов. По числу видов цветковые растения значительно превосходят все остальные группы высших растений, вместе взятые.</a:t>
            </a:r>
            <a:endParaRPr lang="ru-RU" sz="3200" dirty="0">
              <a:latin typeface="Comic Sans MS" pitchFamily="66" charset="0"/>
            </a:endParaRPr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0694" y="0"/>
            <a:ext cx="3643306" cy="1418991"/>
          </a:xfrm>
          <a:prstGeom prst="rect">
            <a:avLst/>
          </a:prstGeom>
          <a:noFill/>
          <a:ln w="76200">
            <a:solidFill>
              <a:schemeClr val="tx2">
                <a:lumMod val="9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11" name="TextBox 10">
            <a:hlinkClick r:id="rId2" action="ppaction://hlinksldjump" tooltip="Семейства однодольных"/>
          </p:cNvPr>
          <p:cNvSpPr txBox="1"/>
          <p:nvPr/>
        </p:nvSpPr>
        <p:spPr>
          <a:xfrm>
            <a:off x="285720" y="1500174"/>
            <a:ext cx="3000396" cy="630942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500" b="1" dirty="0" smtClean="0">
                <a:solidFill>
                  <a:schemeClr val="tx2"/>
                </a:solidFill>
              </a:rPr>
              <a:t>Однодольные</a:t>
            </a:r>
            <a:endParaRPr lang="ru-RU" sz="3500" b="1" dirty="0">
              <a:solidFill>
                <a:schemeClr val="tx2"/>
              </a:solidFill>
            </a:endParaRPr>
          </a:p>
        </p:txBody>
      </p:sp>
      <p:sp>
        <p:nvSpPr>
          <p:cNvPr id="12" name="TextBox 11">
            <a:hlinkClick r:id="rId3" action="ppaction://hlinksldjump" tooltip="Семейства двудольных"/>
          </p:cNvPr>
          <p:cNvSpPr txBox="1"/>
          <p:nvPr/>
        </p:nvSpPr>
        <p:spPr>
          <a:xfrm>
            <a:off x="3571868" y="1500174"/>
            <a:ext cx="2714644" cy="630942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3500" b="1" dirty="0" smtClean="0">
                <a:solidFill>
                  <a:schemeClr val="tx2"/>
                </a:solidFill>
              </a:rPr>
              <a:t>Двудольные</a:t>
            </a:r>
            <a:endParaRPr lang="ru-RU" sz="3500" b="1" dirty="0">
              <a:solidFill>
                <a:schemeClr val="tx2"/>
              </a:solidFill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rot="16200000" flipH="1">
            <a:off x="4286248" y="1071546"/>
            <a:ext cx="428628" cy="428628"/>
          </a:xfrm>
          <a:prstGeom prst="straightConnector1">
            <a:avLst/>
          </a:prstGeom>
          <a:ln w="38100">
            <a:solidFill>
              <a:srgbClr val="F7CE9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1071538" y="1142984"/>
            <a:ext cx="500066" cy="357190"/>
          </a:xfrm>
          <a:prstGeom prst="straightConnector1">
            <a:avLst/>
          </a:prstGeom>
          <a:ln w="38100">
            <a:solidFill>
              <a:srgbClr val="F7CE9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142852"/>
            <a:ext cx="4357718" cy="914400"/>
          </a:xfrm>
        </p:spPr>
        <p:txBody>
          <a:bodyPr/>
          <a:lstStyle/>
          <a:p>
            <a:r>
              <a:rPr lang="ru-RU" sz="5000" dirty="0" smtClean="0"/>
              <a:t>Однодольные</a:t>
            </a:r>
            <a:endParaRPr lang="ru-RU" sz="5000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1214422"/>
            <a:ext cx="271464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500" dirty="0" smtClean="0"/>
              <a:t>Лилейные</a:t>
            </a:r>
            <a:endParaRPr lang="ru-RU" sz="3500" dirty="0"/>
          </a:p>
        </p:txBody>
      </p:sp>
      <p:sp>
        <p:nvSpPr>
          <p:cNvPr id="5" name="TextBox 4"/>
          <p:cNvSpPr txBox="1"/>
          <p:nvPr/>
        </p:nvSpPr>
        <p:spPr>
          <a:xfrm>
            <a:off x="3857620" y="1714488"/>
            <a:ext cx="13167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500" dirty="0" smtClean="0"/>
              <a:t>Злаки</a:t>
            </a:r>
            <a:endParaRPr lang="ru-RU" sz="3500" dirty="0"/>
          </a:p>
        </p:txBody>
      </p:sp>
      <p:sp>
        <p:nvSpPr>
          <p:cNvPr id="7" name="TextBox 6"/>
          <p:cNvSpPr txBox="1"/>
          <p:nvPr/>
        </p:nvSpPr>
        <p:spPr>
          <a:xfrm>
            <a:off x="6072198" y="1214422"/>
            <a:ext cx="185738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500" dirty="0" smtClean="0"/>
              <a:t>Луковые</a:t>
            </a:r>
            <a:endParaRPr lang="ru-RU" sz="3500" dirty="0"/>
          </a:p>
        </p:txBody>
      </p:sp>
      <p:sp>
        <p:nvSpPr>
          <p:cNvPr id="8" name="TextBox 7"/>
          <p:cNvSpPr txBox="1"/>
          <p:nvPr/>
        </p:nvSpPr>
        <p:spPr>
          <a:xfrm>
            <a:off x="500034" y="1857364"/>
            <a:ext cx="25717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Представители многолетние луковичные и корневищные травы. Примеры: Гиацинт, лилия, тюльпан, сцилла и д.р.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714744" y="2285992"/>
            <a:ext cx="221457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Большинство представителей- травы, но есть кустарниковые и древесные формы. Примеры: Пшеница, бамбук, кукуруза, сахарный тростник и т.п.</a:t>
            </a:r>
            <a:endParaRPr lang="ru-RU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6286512" y="1857364"/>
            <a:ext cx="25717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Все представители- многолетние травы. Большинство- луговые, некоторые травы- обитатели степей, саванн. Примеры: Агапантус, лук гигантский, лук-порей и т.д.</a:t>
            </a:r>
            <a:endParaRPr lang="ru-RU" sz="2000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 flipV="1">
            <a:off x="1714480" y="714356"/>
            <a:ext cx="571504" cy="500066"/>
          </a:xfrm>
          <a:prstGeom prst="straightConnector1">
            <a:avLst/>
          </a:prstGeom>
          <a:ln w="38100">
            <a:solidFill>
              <a:srgbClr val="F7CE9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4179885" y="1392223"/>
            <a:ext cx="642942" cy="1588"/>
          </a:xfrm>
          <a:prstGeom prst="straightConnector1">
            <a:avLst/>
          </a:prstGeom>
          <a:ln w="38100">
            <a:solidFill>
              <a:srgbClr val="F7CE9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858016" y="785794"/>
            <a:ext cx="571504" cy="428628"/>
          </a:xfrm>
          <a:prstGeom prst="straightConnector1">
            <a:avLst/>
          </a:prstGeom>
          <a:ln w="38100">
            <a:solidFill>
              <a:srgbClr val="F7CE9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трелка влево 22">
            <a:hlinkClick r:id="rId2" action="ppaction://hlinksldjump" tooltip="Назад"/>
          </p:cNvPr>
          <p:cNvSpPr/>
          <p:nvPr/>
        </p:nvSpPr>
        <p:spPr>
          <a:xfrm>
            <a:off x="500034" y="5715016"/>
            <a:ext cx="1428760" cy="10001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лево 24">
            <a:hlinkClick r:id="rId3" action="ppaction://hlinksldjump" tooltip="Далее"/>
          </p:cNvPr>
          <p:cNvSpPr/>
          <p:nvPr/>
        </p:nvSpPr>
        <p:spPr>
          <a:xfrm flipH="1">
            <a:off x="2357422" y="5715016"/>
            <a:ext cx="1428760" cy="10001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0"/>
            <a:ext cx="4000528" cy="914400"/>
          </a:xfrm>
        </p:spPr>
        <p:txBody>
          <a:bodyPr/>
          <a:lstStyle/>
          <a:p>
            <a:r>
              <a:rPr lang="ru-RU" sz="5000" dirty="0" smtClean="0"/>
              <a:t>Двудольные</a:t>
            </a:r>
            <a:endParaRPr lang="ru-RU" sz="5000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1214422"/>
            <a:ext cx="193142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500" u="sng" dirty="0" smtClean="0">
                <a:solidFill>
                  <a:schemeClr val="tx2"/>
                </a:solidFill>
              </a:rPr>
              <a:t>Розоцветные</a:t>
            </a:r>
            <a:endParaRPr lang="ru-RU" sz="2500" u="sng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3108" y="1214422"/>
            <a:ext cx="207170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u="sng" dirty="0" smtClean="0">
                <a:solidFill>
                  <a:schemeClr val="tx2"/>
                </a:solidFill>
              </a:rPr>
              <a:t>Мотыльковые</a:t>
            </a:r>
            <a:endParaRPr lang="ru-RU" sz="2500" u="sng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7984" y="1214422"/>
            <a:ext cx="228601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u="sng" dirty="0" smtClean="0">
                <a:solidFill>
                  <a:schemeClr val="tx2"/>
                </a:solidFill>
              </a:rPr>
              <a:t>Крестоцветные</a:t>
            </a:r>
            <a:endParaRPr lang="ru-RU" sz="2500" u="sng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628" y="1214422"/>
            <a:ext cx="192882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u="sng" dirty="0" smtClean="0">
                <a:solidFill>
                  <a:schemeClr val="tx2"/>
                </a:solidFill>
              </a:rPr>
              <a:t>Пасленовые</a:t>
            </a:r>
            <a:endParaRPr lang="ru-RU" sz="2500" u="sng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14678" y="2786058"/>
            <a:ext cx="24288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u="sng" dirty="0" smtClean="0">
                <a:solidFill>
                  <a:schemeClr val="tx2"/>
                </a:solidFill>
              </a:rPr>
              <a:t>Сложноцветные</a:t>
            </a:r>
            <a:r>
              <a:rPr lang="ru-RU" sz="2500" dirty="0" smtClean="0"/>
              <a:t> </a:t>
            </a:r>
            <a:endParaRPr lang="ru-RU" sz="2500" dirty="0"/>
          </a:p>
        </p:txBody>
      </p:sp>
      <p:sp>
        <p:nvSpPr>
          <p:cNvPr id="9" name="TextBox 8"/>
          <p:cNvSpPr txBox="1"/>
          <p:nvPr/>
        </p:nvSpPr>
        <p:spPr>
          <a:xfrm>
            <a:off x="357158" y="1714488"/>
            <a:ext cx="1928826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Входит более </a:t>
            </a:r>
            <a:r>
              <a:rPr lang="ru-RU" u="sng" dirty="0" smtClean="0"/>
              <a:t>3000</a:t>
            </a:r>
            <a:r>
              <a:rPr lang="ru-RU" dirty="0" smtClean="0"/>
              <a:t> видов. Примеры: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 Плодовые деревья: миндаль, яблоня, черешня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Кустарники: вишня, малина ежевика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Травы: земляника садовая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лекарственные: репешок, калган</a:t>
            </a:r>
          </a:p>
          <a:p>
            <a:r>
              <a:rPr lang="ru-RU" sz="2500" dirty="0" smtClean="0"/>
              <a:t>   И Т.Д.</a:t>
            </a:r>
            <a:endParaRPr lang="ru-RU" sz="2500" dirty="0"/>
          </a:p>
        </p:txBody>
      </p:sp>
      <p:sp>
        <p:nvSpPr>
          <p:cNvPr id="11" name="TextBox 10"/>
          <p:cNvSpPr txBox="1"/>
          <p:nvPr/>
        </p:nvSpPr>
        <p:spPr>
          <a:xfrm>
            <a:off x="2214546" y="1643050"/>
            <a:ext cx="2428892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Входит более </a:t>
            </a:r>
            <a:r>
              <a:rPr lang="ru-RU" u="sng" dirty="0" smtClean="0"/>
              <a:t>17000 </a:t>
            </a:r>
            <a:r>
              <a:rPr lang="ru-RU" dirty="0" smtClean="0"/>
              <a:t>видов. Примеры: соя, горох, нут, фасоль-                        одни из  древ-      нейших                  куль-                     турных               растений.                     </a:t>
            </a:r>
            <a:r>
              <a:rPr lang="ru-RU" sz="2500" dirty="0" smtClean="0"/>
              <a:t>И Т.П.</a:t>
            </a:r>
            <a:endParaRPr lang="ru-RU" sz="2500" dirty="0"/>
          </a:p>
        </p:txBody>
      </p:sp>
      <p:sp>
        <p:nvSpPr>
          <p:cNvPr id="12" name="TextBox 11"/>
          <p:cNvSpPr txBox="1"/>
          <p:nvPr/>
        </p:nvSpPr>
        <p:spPr>
          <a:xfrm>
            <a:off x="5072066" y="1643050"/>
            <a:ext cx="1857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Представители: картофель, табак, томат,    паслен, физалис, 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572132" y="2786058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красавка-беладонна,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286380" y="3357562"/>
            <a:ext cx="1714512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дурман </a:t>
            </a:r>
            <a:r>
              <a:rPr lang="ru-RU" dirty="0" err="1" smtClean="0"/>
              <a:t>обык-новенный</a:t>
            </a:r>
            <a:r>
              <a:rPr lang="ru-RU" dirty="0" smtClean="0"/>
              <a:t>                     </a:t>
            </a:r>
            <a:r>
              <a:rPr lang="ru-RU" sz="2500" dirty="0" smtClean="0"/>
              <a:t>И Т.П.</a:t>
            </a:r>
            <a:endParaRPr lang="ru-RU" sz="2500" dirty="0"/>
          </a:p>
        </p:txBody>
      </p:sp>
      <p:sp>
        <p:nvSpPr>
          <p:cNvPr id="15" name="TextBox 14"/>
          <p:cNvSpPr txBox="1"/>
          <p:nvPr/>
        </p:nvSpPr>
        <p:spPr>
          <a:xfrm>
            <a:off x="3286116" y="3143248"/>
            <a:ext cx="2071702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этом семействе насчитывается более </a:t>
            </a:r>
            <a:r>
              <a:rPr lang="ru-RU" u="sng" dirty="0" smtClean="0"/>
              <a:t>20000</a:t>
            </a:r>
            <a:r>
              <a:rPr lang="ru-RU" dirty="0" smtClean="0"/>
              <a:t>видов, преобладают травы, но есть полукустарники, кустарники, невысокие деревья. Среди них немало </a:t>
            </a:r>
            <a:r>
              <a:rPr lang="ru-RU" dirty="0" err="1" smtClean="0"/>
              <a:t>медоносов,лекарственных</a:t>
            </a:r>
            <a:r>
              <a:rPr lang="ru-RU" dirty="0" smtClean="0"/>
              <a:t> растений.   </a:t>
            </a:r>
            <a:r>
              <a:rPr lang="ru-RU" sz="2500" dirty="0" smtClean="0"/>
              <a:t>И Д.Р.</a:t>
            </a:r>
            <a:endParaRPr lang="ru-RU" sz="2500" dirty="0"/>
          </a:p>
        </p:txBody>
      </p:sp>
      <p:sp>
        <p:nvSpPr>
          <p:cNvPr id="16" name="TextBox 15"/>
          <p:cNvSpPr txBox="1"/>
          <p:nvPr/>
        </p:nvSpPr>
        <p:spPr>
          <a:xfrm>
            <a:off x="7072330" y="1785926"/>
            <a:ext cx="207167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Входит </a:t>
            </a:r>
            <a:r>
              <a:rPr lang="ru-RU" u="sng" dirty="0" smtClean="0"/>
              <a:t>3200</a:t>
            </a:r>
            <a:r>
              <a:rPr lang="ru-RU" dirty="0" smtClean="0"/>
              <a:t>видов, среди них преобладают травянистые растения, в том числе однолетние, двулетние, многолетние. Многие представители- давние культурные растения: капуста, редька, репа, брюква, горчица, хрен.                    </a:t>
            </a:r>
            <a:r>
              <a:rPr lang="ru-RU" sz="2500" dirty="0" smtClean="0"/>
              <a:t>И Т.Д.</a:t>
            </a:r>
            <a:endParaRPr lang="ru-RU" sz="2500" u="sng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rot="10800000" flipV="1">
            <a:off x="1571604" y="857232"/>
            <a:ext cx="714380" cy="357190"/>
          </a:xfrm>
          <a:prstGeom prst="straightConnector1">
            <a:avLst/>
          </a:prstGeom>
          <a:ln w="38100">
            <a:solidFill>
              <a:srgbClr val="F7CE9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2893207" y="1035827"/>
            <a:ext cx="357190" cy="142876"/>
          </a:xfrm>
          <a:prstGeom prst="straightConnector1">
            <a:avLst/>
          </a:prstGeom>
          <a:ln w="38100">
            <a:solidFill>
              <a:srgbClr val="F7CE9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16200000" flipH="1">
            <a:off x="5536413" y="1035827"/>
            <a:ext cx="357190" cy="142876"/>
          </a:xfrm>
          <a:prstGeom prst="straightConnector1">
            <a:avLst/>
          </a:prstGeom>
          <a:ln w="38100">
            <a:solidFill>
              <a:srgbClr val="F7CE9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0800000" flipH="1" flipV="1">
            <a:off x="6858016" y="857232"/>
            <a:ext cx="714380" cy="357190"/>
          </a:xfrm>
          <a:prstGeom prst="straightConnector1">
            <a:avLst/>
          </a:prstGeom>
          <a:ln w="38100">
            <a:solidFill>
              <a:srgbClr val="F7CE9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2" idx="2"/>
          </p:cNvCxnSpPr>
          <p:nvPr/>
        </p:nvCxnSpPr>
        <p:spPr>
          <a:xfrm rot="5400000">
            <a:off x="3707609" y="1707353"/>
            <a:ext cx="1800220" cy="214314"/>
          </a:xfrm>
          <a:prstGeom prst="straightConnector1">
            <a:avLst/>
          </a:prstGeom>
          <a:ln w="38100">
            <a:solidFill>
              <a:srgbClr val="F7CE9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Стрелка влево 28">
            <a:hlinkClick r:id="rId2" action="ppaction://hlinksldjump" tooltip="Назад"/>
          </p:cNvPr>
          <p:cNvSpPr/>
          <p:nvPr/>
        </p:nvSpPr>
        <p:spPr>
          <a:xfrm>
            <a:off x="500034" y="0"/>
            <a:ext cx="1428760" cy="10001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лево 29">
            <a:hlinkClick r:id="rId3" action="ppaction://hlinksldjump" tooltip="Далее"/>
          </p:cNvPr>
          <p:cNvSpPr/>
          <p:nvPr/>
        </p:nvSpPr>
        <p:spPr>
          <a:xfrm flipH="1">
            <a:off x="7500958" y="0"/>
            <a:ext cx="1428760" cy="10001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 descr="C:\Documents and Settings\Naumov_va\Рабочий стол\1_17_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642918"/>
            <a:ext cx="8358246" cy="5929354"/>
          </a:xfrm>
          <a:prstGeom prst="rect">
            <a:avLst/>
          </a:prstGeom>
          <a:solidFill>
            <a:srgbClr val="000000">
              <a:shade val="95000"/>
            </a:srgbClr>
          </a:solidFill>
          <a:ln w="650875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0"/>
            <a:ext cx="4357718" cy="914400"/>
          </a:xfrm>
        </p:spPr>
        <p:txBody>
          <a:bodyPr/>
          <a:lstStyle/>
          <a:p>
            <a:r>
              <a:rPr lang="ru-RU" sz="4200" dirty="0" smtClean="0"/>
              <a:t>Строение цветка</a:t>
            </a:r>
            <a:endParaRPr lang="ru-RU" sz="4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772400" cy="914400"/>
          </a:xfrm>
        </p:spPr>
        <p:txBody>
          <a:bodyPr/>
          <a:lstStyle/>
          <a:p>
            <a:r>
              <a:rPr lang="ru-RU" dirty="0" smtClean="0"/>
              <a:t>Эволюция Покрытосеменных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1071546"/>
            <a:ext cx="8715404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</a:t>
            </a:r>
            <a:r>
              <a:rPr lang="ru-RU" sz="2700" dirty="0" smtClean="0"/>
              <a:t>По </a:t>
            </a:r>
            <a:r>
              <a:rPr lang="ru-RU" sz="2700" dirty="0"/>
              <a:t>всем данным, эволюция цветковых растений с самого начала шла путем очень широкой адаптивной радиации и очень быстрыми </a:t>
            </a:r>
            <a:r>
              <a:rPr lang="ru-RU" sz="2700" dirty="0" smtClean="0"/>
              <a:t>темпами. В результате, </a:t>
            </a:r>
            <a:r>
              <a:rPr lang="ru-RU" sz="2700" dirty="0"/>
              <a:t>уже к середине мелового периода </a:t>
            </a:r>
            <a:r>
              <a:rPr lang="ru-RU" sz="2700" dirty="0" smtClean="0"/>
              <a:t>Цветковые достигли </a:t>
            </a:r>
            <a:r>
              <a:rPr lang="ru-RU" sz="2700" dirty="0"/>
              <a:t>очень большого разнообразия </a:t>
            </a:r>
            <a:r>
              <a:rPr lang="ru-RU" sz="2700" dirty="0" smtClean="0"/>
              <a:t>форм. </a:t>
            </a:r>
            <a:r>
              <a:rPr lang="ru-RU" sz="2700" dirty="0"/>
              <a:t>К этому времени уже возникли все основные систематические </a:t>
            </a:r>
            <a:r>
              <a:rPr lang="ru-RU" sz="2700" dirty="0" smtClean="0"/>
              <a:t>группы покрытосеменных вплоть </a:t>
            </a:r>
            <a:r>
              <a:rPr lang="ru-RU" sz="2700" dirty="0"/>
              <a:t>до многих родов. Начиная с середины мелового периода </a:t>
            </a:r>
            <a:r>
              <a:rPr lang="ru-RU" sz="2700" dirty="0" smtClean="0"/>
              <a:t>они занимают </a:t>
            </a:r>
            <a:r>
              <a:rPr lang="ru-RU" sz="2700" dirty="0"/>
              <a:t>доминирующее положение. Даже в хвойных лесах </a:t>
            </a:r>
            <a:r>
              <a:rPr lang="ru-RU" sz="2700" dirty="0" smtClean="0"/>
              <a:t>Цветковые играют                                значительную роль, так как с ними                                        тесно </a:t>
            </a:r>
            <a:r>
              <a:rPr lang="ru-RU" sz="2700" dirty="0"/>
              <a:t>связана </a:t>
            </a:r>
            <a:r>
              <a:rPr lang="ru-RU" sz="2700" dirty="0" smtClean="0"/>
              <a:t>эволюция наземного                                  животного </a:t>
            </a:r>
            <a:r>
              <a:rPr lang="ru-RU" sz="2700" dirty="0"/>
              <a:t>мира, </a:t>
            </a:r>
            <a:r>
              <a:rPr lang="ru-RU" sz="2700" dirty="0" smtClean="0"/>
              <a:t>особенно                                               насекомых, птиц </a:t>
            </a:r>
            <a:r>
              <a:rPr lang="ru-RU" sz="2700" dirty="0"/>
              <a:t>и млекопитающих.</a:t>
            </a:r>
          </a:p>
        </p:txBody>
      </p:sp>
      <p:pic>
        <p:nvPicPr>
          <p:cNvPr id="13" name="Содержимое 12" descr="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857884" y="4429132"/>
            <a:ext cx="3049787" cy="2281241"/>
          </a:xfrm>
          <a:effectLst>
            <a:softEdge rad="1270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143932" cy="914400"/>
          </a:xfrm>
        </p:spPr>
        <p:txBody>
          <a:bodyPr/>
          <a:lstStyle/>
          <a:p>
            <a:r>
              <a:rPr lang="ru-RU" dirty="0" smtClean="0"/>
              <a:t> Необычные цветковые растения</a:t>
            </a:r>
            <a:endParaRPr lang="ru-RU" dirty="0"/>
          </a:p>
        </p:txBody>
      </p:sp>
      <p:grpSp>
        <p:nvGrpSpPr>
          <p:cNvPr id="25" name="Группа 24"/>
          <p:cNvGrpSpPr/>
          <p:nvPr/>
        </p:nvGrpSpPr>
        <p:grpSpPr>
          <a:xfrm>
            <a:off x="1428728" y="1571612"/>
            <a:ext cx="2000264" cy="1438275"/>
            <a:chOff x="1428728" y="1571612"/>
            <a:chExt cx="2000264" cy="1438275"/>
          </a:xfrm>
        </p:grpSpPr>
        <p:pic>
          <p:nvPicPr>
            <p:cNvPr id="16387" name="Picture 3" descr="C:\Documents and Settings\Naumov_va\Рабочий стол\Миф о трансгенной угрозе -- В_ Лебедев.files\gmr11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28728" y="1571612"/>
              <a:ext cx="2000250" cy="1438275"/>
            </a:xfrm>
            <a:prstGeom prst="rect">
              <a:avLst/>
            </a:prstGeom>
            <a:noFill/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</p:pic>
        <p:sp>
          <p:nvSpPr>
            <p:cNvPr id="18" name="Управляющая кнопка: настраиваемая 17">
              <a:hlinkClick r:id="rId3" action="ppaction://hlinksldjump" highlightClick="1"/>
            </p:cNvPr>
            <p:cNvSpPr/>
            <p:nvPr/>
          </p:nvSpPr>
          <p:spPr>
            <a:xfrm flipH="1">
              <a:off x="2000232" y="1571612"/>
              <a:ext cx="1428760" cy="1428760"/>
            </a:xfrm>
            <a:prstGeom prst="actionButtonBlank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4" name="Группа 23"/>
          <p:cNvGrpSpPr/>
          <p:nvPr/>
        </p:nvGrpSpPr>
        <p:grpSpPr>
          <a:xfrm>
            <a:off x="1142976" y="3500438"/>
            <a:ext cx="2019300" cy="1428760"/>
            <a:chOff x="1142976" y="3500438"/>
            <a:chExt cx="2019300" cy="1428760"/>
          </a:xfrm>
        </p:grpSpPr>
        <p:pic>
          <p:nvPicPr>
            <p:cNvPr id="16385" name="Picture 1" descr="C:\Documents and Settings\Naumov_va\Рабочий стол\Миф о трансгенной угрозе -- В_ Лебедев.files\gmr17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142976" y="3571876"/>
              <a:ext cx="2019300" cy="1304925"/>
            </a:xfrm>
            <a:prstGeom prst="rect">
              <a:avLst/>
            </a:prstGeom>
            <a:noFill/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</p:pic>
        <p:sp>
          <p:nvSpPr>
            <p:cNvPr id="19" name="Управляющая кнопка: настраиваемая 18">
              <a:hlinkClick r:id="rId6" action="ppaction://hlinksldjump" highlightClick="1"/>
            </p:cNvPr>
            <p:cNvSpPr/>
            <p:nvPr/>
          </p:nvSpPr>
          <p:spPr>
            <a:xfrm>
              <a:off x="1428728" y="3500438"/>
              <a:ext cx="1428760" cy="1428760"/>
            </a:xfrm>
            <a:prstGeom prst="actionButtonBlank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5214942" y="2643182"/>
            <a:ext cx="2000250" cy="1533525"/>
            <a:chOff x="5214942" y="2643182"/>
            <a:chExt cx="2000250" cy="1533525"/>
          </a:xfrm>
        </p:grpSpPr>
        <p:pic>
          <p:nvPicPr>
            <p:cNvPr id="16386" name="Picture 2" descr="C:\Documents and Settings\Naumov_va\Рабочий стол\Миф о трансгенной угрозе -- В_ Лебедев.files\gmr15.jp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214942" y="2643182"/>
              <a:ext cx="2000250" cy="1533525"/>
            </a:xfrm>
            <a:prstGeom prst="rect">
              <a:avLst/>
            </a:prstGeom>
            <a:noFill/>
            <a:effectLst>
              <a:glow rad="228600">
                <a:schemeClr val="accent1">
                  <a:satMod val="175000"/>
                  <a:alpha val="40000"/>
                </a:schemeClr>
              </a:glow>
            </a:effectLst>
          </p:spPr>
        </p:pic>
        <p:sp>
          <p:nvSpPr>
            <p:cNvPr id="20" name="Управляющая кнопка: настраиваемая 19">
              <a:hlinkClick r:id="rId8" action="ppaction://hlinksldjump" highlightClick="1"/>
            </p:cNvPr>
            <p:cNvSpPr/>
            <p:nvPr/>
          </p:nvSpPr>
          <p:spPr>
            <a:xfrm>
              <a:off x="5500694" y="2714620"/>
              <a:ext cx="1428760" cy="1428760"/>
            </a:xfrm>
            <a:prstGeom prst="actionButtonBlank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273862"/>
          </a:xfrm>
        </p:spPr>
        <p:txBody>
          <a:bodyPr/>
          <a:lstStyle/>
          <a:p>
            <a:r>
              <a:rPr lang="ru-RU" dirty="0" smtClean="0"/>
              <a:t>Как вам такой апельсинчик? Аппетитно выглядит?</a:t>
            </a:r>
            <a:endParaRPr lang="ru-RU" dirty="0"/>
          </a:p>
        </p:txBody>
      </p:sp>
      <p:pic>
        <p:nvPicPr>
          <p:cNvPr id="4" name="Picture 3" descr="C:\Documents and Settings\Naumov_va\Рабочий стол\Миф о трансгенной угрозе -- В_ Лебедев.files\gmr1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928802"/>
            <a:ext cx="3775333" cy="2714644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642910" y="5000636"/>
            <a:ext cx="58579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Одним словом вот один из неудачных экспериментов  таких с виду безобидных… </a:t>
            </a:r>
            <a:endParaRPr lang="ru-RU" sz="3200" dirty="0"/>
          </a:p>
        </p:txBody>
      </p:sp>
      <p:pic>
        <p:nvPicPr>
          <p:cNvPr id="19458" name="Picture 2" descr="C:\Documents and Settings\Naumov_va\Рабочий стол\Миф о трансгенной угрозе -- В_ Лебедев.files\gmr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2857496"/>
            <a:ext cx="1483066" cy="1986409"/>
          </a:xfrm>
          <a:prstGeom prst="rect">
            <a:avLst/>
          </a:prstGeom>
          <a:noFill/>
          <a:ln w="76200">
            <a:solidFill>
              <a:schemeClr val="tx2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perspectiveLeft"/>
            <a:lightRig rig="threePt" dir="t"/>
          </a:scene3d>
          <a:sp3d>
            <a:bevelT prst="convex"/>
          </a:sp3d>
        </p:spPr>
      </p:pic>
      <p:cxnSp>
        <p:nvCxnSpPr>
          <p:cNvPr id="8" name="Прямая со стрелкой 7"/>
          <p:cNvCxnSpPr/>
          <p:nvPr/>
        </p:nvCxnSpPr>
        <p:spPr>
          <a:xfrm rot="5400000" flipH="1" flipV="1">
            <a:off x="5000628" y="5643578"/>
            <a:ext cx="1143008" cy="14287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блако 10">
            <a:hlinkClick r:id="rId4" action="ppaction://hlinksldjump" tooltip="Выход"/>
          </p:cNvPr>
          <p:cNvSpPr/>
          <p:nvPr/>
        </p:nvSpPr>
        <p:spPr>
          <a:xfrm>
            <a:off x="7358082" y="4286256"/>
            <a:ext cx="1643074" cy="1428760"/>
          </a:xfrm>
          <a:prstGeom prst="cloud">
            <a:avLst/>
          </a:prstGeom>
          <a:blipFill>
            <a:blip r:embed="rId5" cstate="print"/>
            <a:stretch>
              <a:fillRect/>
            </a:stretch>
          </a:blip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Загнутый угол 11">
            <a:hlinkClick r:id="rId6" action="ppaction://hlinksldjump" tooltip="Вернуться к необычным покрытосеменным"/>
          </p:cNvPr>
          <p:cNvSpPr/>
          <p:nvPr/>
        </p:nvSpPr>
        <p:spPr>
          <a:xfrm>
            <a:off x="7429488" y="5786430"/>
            <a:ext cx="1714512" cy="1071570"/>
          </a:xfrm>
          <a:prstGeom prst="foldedCorner">
            <a:avLst/>
          </a:prstGeom>
          <a:blipFill>
            <a:blip r:embed="rId7" cstate="print"/>
            <a:stretch>
              <a:fillRect/>
            </a:stretch>
          </a:blipFill>
          <a:ln w="381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0"/>
            <a:ext cx="1557326" cy="914400"/>
          </a:xfrm>
        </p:spPr>
        <p:txBody>
          <a:bodyPr/>
          <a:lstStyle/>
          <a:p>
            <a:r>
              <a:rPr lang="ru-RU" dirty="0" smtClean="0"/>
              <a:t>Рапс</a:t>
            </a:r>
            <a:endParaRPr lang="ru-RU" dirty="0"/>
          </a:p>
        </p:txBody>
      </p:sp>
      <p:pic>
        <p:nvPicPr>
          <p:cNvPr id="4" name="Picture 2" descr="C:\Documents and Settings\Naumov_va\Рабочий стол\Миф о трансгенной угрозе -- В_ Лебедев.files\gmr15.jpg"/>
          <p:cNvPicPr>
            <a:picLocks noChangeAspect="1" noChangeArrowheads="1"/>
          </p:cNvPicPr>
          <p:nvPr/>
        </p:nvPicPr>
        <p:blipFill>
          <a:blip r:embed="rId2" cstate="print">
            <a:lum bright="10000" contrast="-10000"/>
          </a:blip>
          <a:srcRect/>
          <a:stretch>
            <a:fillRect/>
          </a:stretch>
        </p:blipFill>
        <p:spPr bwMode="auto">
          <a:xfrm>
            <a:off x="5429256" y="1357298"/>
            <a:ext cx="3168120" cy="2286016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>
            <a:lum contrast="40000"/>
          </a:blip>
          <a:srcRect/>
          <a:stretch>
            <a:fillRect/>
          </a:stretch>
        </p:blipFill>
        <p:spPr bwMode="auto">
          <a:xfrm rot="959925" flipH="1">
            <a:off x="3360676" y="430028"/>
            <a:ext cx="1220086" cy="1230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  <a:softEdge rad="127000"/>
          </a:effectLst>
        </p:spPr>
      </p:pic>
      <p:pic>
        <p:nvPicPr>
          <p:cNvPr id="18435" name="Picture 3" descr="C:\Documents and Settings\Naumov_va\Рабочий стол\Миф о трансгенной угрозе -- В_ Лебедев.files\gmr1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6578" y="142852"/>
            <a:ext cx="2000250" cy="1009650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7" name="TextBox 6"/>
          <p:cNvSpPr txBox="1"/>
          <p:nvPr/>
        </p:nvSpPr>
        <p:spPr>
          <a:xfrm>
            <a:off x="5143504" y="0"/>
            <a:ext cx="192882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/>
              <a:t>Поле, засеянное рапсом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7772400" cy="5286412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     Рапс масличный                                                    в диком виде не                          встречается. Возник </a:t>
            </a:r>
          </a:p>
          <a:p>
            <a:pPr>
              <a:buNone/>
            </a:pPr>
            <a:r>
              <a:rPr lang="ru-RU" i="1" dirty="0" smtClean="0"/>
              <a:t>   в результате естественного               скрещивания капусты                          листовой и полевой; внешне              напоминает сурепку. В                     настоящее время рапс — основная масличная культура во многих странах мира, а также частый объект генетической модификации.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15" name="Облако 14">
            <a:hlinkClick r:id="rId5" action="ppaction://hlinksldjump" tooltip="Выход"/>
          </p:cNvPr>
          <p:cNvSpPr/>
          <p:nvPr/>
        </p:nvSpPr>
        <p:spPr>
          <a:xfrm>
            <a:off x="6000760" y="5786454"/>
            <a:ext cx="1357322" cy="1071546"/>
          </a:xfrm>
          <a:prstGeom prst="cloud">
            <a:avLst/>
          </a:prstGeom>
          <a:blipFill>
            <a:blip r:embed="rId6" cstate="print"/>
            <a:stretch>
              <a:fillRect/>
            </a:stretch>
          </a:blip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Загнутый угол 15">
            <a:hlinkClick r:id="rId7" action="ppaction://hlinksldjump" tooltip="Вернуться к необычным покрытосеменным"/>
          </p:cNvPr>
          <p:cNvSpPr/>
          <p:nvPr/>
        </p:nvSpPr>
        <p:spPr>
          <a:xfrm>
            <a:off x="7429488" y="5786430"/>
            <a:ext cx="1714512" cy="1071570"/>
          </a:xfrm>
          <a:prstGeom prst="foldedCorner">
            <a:avLst/>
          </a:prstGeom>
          <a:blipFill>
            <a:blip r:embed="rId8" cstate="print"/>
            <a:stretch>
              <a:fillRect/>
            </a:stretch>
          </a:blipFill>
          <a:ln w="381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Другая 2">
      <a:majorFont>
        <a:latin typeface="Comic Sans MS"/>
        <a:ea typeface=""/>
        <a:cs typeface=""/>
      </a:majorFont>
      <a:minorFont>
        <a:latin typeface="Bradley Hand ITC"/>
        <a:ea typeface=""/>
        <a:cs typeface="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406</TotalTime>
  <Words>491</Words>
  <Application>Microsoft Office PowerPoint</Application>
  <PresentationFormat>Экран (4:3)</PresentationFormat>
  <Paragraphs>44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Метро</vt:lpstr>
      <vt:lpstr>Покрытосеменные (цветковые) растения</vt:lpstr>
      <vt:lpstr>Цветковые</vt:lpstr>
      <vt:lpstr>Однодольные</vt:lpstr>
      <vt:lpstr>Двудольные</vt:lpstr>
      <vt:lpstr>Строение цветка</vt:lpstr>
      <vt:lpstr>Эволюция Покрытосеменных</vt:lpstr>
      <vt:lpstr> Необычные цветковые растения</vt:lpstr>
      <vt:lpstr>Как вам такой апельсинчик? Аппетитно выглядит?</vt:lpstr>
      <vt:lpstr>Рапс</vt:lpstr>
      <vt:lpstr>       Трансгенные гвоздики</vt:lpstr>
      <vt:lpstr>Спасибо за внимание!</vt:lpstr>
    </vt:vector>
  </TitlesOfParts>
  <Company>ИАЗ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Покрытосеменные (цветковые) растения</dc:title>
  <cp:lastModifiedBy>Shabalina</cp:lastModifiedBy>
  <cp:revision>44</cp:revision>
  <dcterms:created xsi:type="dcterms:W3CDTF">2010-04-07T11:30:40Z</dcterms:created>
  <dcterms:modified xsi:type="dcterms:W3CDTF">2012-09-24T13:48:05Z</dcterms:modified>
</cp:coreProperties>
</file>