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347E3C-04D2-49F4-8039-693F980392E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AB4B91-B332-4810-AFFF-987F151C71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Сточные воды.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69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Сточные воды</a:t>
            </a:r>
            <a:r>
              <a:rPr lang="ru-RU" dirty="0"/>
              <a:t> — любые воды и атмосферные осадки, отводимые в водоёмы с территорий промышленных предприятий и населённых мест через </a:t>
            </a:r>
            <a:r>
              <a:rPr lang="ru-RU" dirty="0" smtClean="0"/>
              <a:t>систему канализации</a:t>
            </a:r>
            <a:r>
              <a:rPr lang="ru-RU" dirty="0"/>
              <a:t> или самотёком, свойства которых оказались ухудшенными в результате деятельности человека.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465" y="2082951"/>
            <a:ext cx="5743069" cy="38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844" y="110911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Классификация сточных </a:t>
            </a:r>
            <a:r>
              <a:rPr lang="ru-RU" sz="3200" dirty="0" smtClean="0"/>
              <a:t>вод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1844" y="827420"/>
            <a:ext cx="856895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Сточные воды могут быть классифицированы по следующим признакам</a:t>
            </a:r>
            <a:r>
              <a:rPr lang="ru-RU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по источнику происхождения</a:t>
            </a:r>
            <a:r>
              <a:rPr lang="ru-RU" b="1" dirty="0" smtClean="0"/>
              <a:t>:</a:t>
            </a:r>
          </a:p>
          <a:p>
            <a:pPr marL="285750" indent="614363">
              <a:buFontTx/>
              <a:buChar char="-"/>
            </a:pPr>
            <a:r>
              <a:rPr lang="ru-RU" dirty="0" smtClean="0"/>
              <a:t>производственные (промышленные) сточные воды </a:t>
            </a:r>
          </a:p>
          <a:p>
            <a:pPr marL="285750" indent="-20638"/>
            <a:r>
              <a:rPr lang="ru-RU" sz="1400" dirty="0" smtClean="0"/>
              <a:t>(образующиеся в технологических процессах производств), отводятся через систему промышленной или общесплавной канализации</a:t>
            </a:r>
          </a:p>
          <a:p>
            <a:pPr marL="285750" indent="614363">
              <a:buFontTx/>
              <a:buChar char="-"/>
            </a:pPr>
            <a:r>
              <a:rPr lang="ru-RU" dirty="0" smtClean="0"/>
              <a:t>бытовые (хозяйственно-бытовые) сточные воды</a:t>
            </a:r>
          </a:p>
          <a:p>
            <a:pPr marL="285750" indent="-20638"/>
            <a:r>
              <a:rPr lang="ru-RU" sz="1400" dirty="0" smtClean="0"/>
              <a:t> (образующиеся в результате бытовой жизнедеятельности человека), отводятся через систему хозяйственно-бытовой или общесплавной канализации</a:t>
            </a:r>
          </a:p>
          <a:p>
            <a:pPr marL="285750" indent="614363">
              <a:buFontTx/>
              <a:buChar char="-"/>
            </a:pPr>
            <a:r>
              <a:rPr lang="ru-RU" dirty="0" smtClean="0"/>
              <a:t>поверхностные сточные воды </a:t>
            </a:r>
          </a:p>
          <a:p>
            <a:pPr marL="285750" indent="-20638"/>
            <a:r>
              <a:rPr lang="ru-RU" sz="1400" dirty="0" smtClean="0"/>
              <a:t>(делятся на дождевые и талые-образующиеся при таянии снега, льда, града), отводятся, как правило, через систему ливневой канализации. Так же могут называться «ливневые стоки»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010" y="3597409"/>
            <a:ext cx="85767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Производственные сточные воды, в отличие от атмосферных и бытовых, не имеют постоянного состава и могут быть разделены</a:t>
            </a:r>
            <a:r>
              <a:rPr lang="ru-RU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по составу загрязнителей на</a:t>
            </a:r>
            <a:r>
              <a:rPr lang="ru-RU" b="1" dirty="0" smtClean="0"/>
              <a:t>:</a:t>
            </a:r>
          </a:p>
          <a:p>
            <a:pPr marL="265113" indent="635000">
              <a:buFontTx/>
              <a:buChar char="-"/>
            </a:pPr>
            <a:r>
              <a:rPr lang="ru-RU" dirty="0" smtClean="0"/>
              <a:t>загрязнённые </a:t>
            </a:r>
            <a:r>
              <a:rPr lang="ru-RU" dirty="0"/>
              <a:t>по преимуществу минеральными </a:t>
            </a:r>
            <a:r>
              <a:rPr lang="ru-RU" dirty="0" smtClean="0"/>
              <a:t>примесями</a:t>
            </a:r>
          </a:p>
          <a:p>
            <a:pPr marL="265113" indent="635000">
              <a:buFontTx/>
              <a:buChar char="-"/>
            </a:pPr>
            <a:r>
              <a:rPr lang="ru-RU" dirty="0" smtClean="0"/>
              <a:t>загрязнённые </a:t>
            </a:r>
            <a:r>
              <a:rPr lang="ru-RU" dirty="0"/>
              <a:t>по преимуществу органическими </a:t>
            </a:r>
            <a:r>
              <a:rPr lang="ru-RU" dirty="0" smtClean="0"/>
              <a:t>примесями</a:t>
            </a:r>
          </a:p>
          <a:p>
            <a:pPr marL="265113" indent="635000">
              <a:buFontTx/>
              <a:buChar char="-"/>
            </a:pPr>
            <a:r>
              <a:rPr lang="ru-RU" dirty="0" smtClean="0"/>
              <a:t>загрязнённые </a:t>
            </a:r>
            <a:r>
              <a:rPr lang="ru-RU" dirty="0"/>
              <a:t>как минеральными, так и органическими примесями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по концентрации загрязняющих веществ</a:t>
            </a:r>
            <a:r>
              <a:rPr lang="ru-RU" b="1" dirty="0" smtClean="0"/>
              <a:t>:</a:t>
            </a:r>
          </a:p>
          <a:p>
            <a:pPr marL="285750" indent="614363">
              <a:buFontTx/>
              <a:buChar char="-"/>
            </a:pPr>
            <a:r>
              <a:rPr lang="ru-RU" dirty="0" smtClean="0"/>
              <a:t>с </a:t>
            </a:r>
            <a:r>
              <a:rPr lang="ru-RU" dirty="0"/>
              <a:t>содержанием примесей 1—500 </a:t>
            </a:r>
            <a:r>
              <a:rPr lang="ru-RU" dirty="0" smtClean="0"/>
              <a:t>мг/л</a:t>
            </a:r>
          </a:p>
          <a:p>
            <a:pPr marL="285750" indent="614363">
              <a:buFontTx/>
              <a:buChar char="-"/>
            </a:pPr>
            <a:r>
              <a:rPr lang="ru-RU" dirty="0" smtClean="0"/>
              <a:t>с </a:t>
            </a:r>
            <a:r>
              <a:rPr lang="ru-RU" dirty="0"/>
              <a:t>содержанием примесей 500—5000 </a:t>
            </a:r>
            <a:r>
              <a:rPr lang="ru-RU" dirty="0" smtClean="0"/>
              <a:t>мг/л</a:t>
            </a:r>
          </a:p>
          <a:p>
            <a:pPr marL="285750" indent="614363">
              <a:buFontTx/>
              <a:buChar char="-"/>
            </a:pPr>
            <a:r>
              <a:rPr lang="ru-RU" dirty="0" smtClean="0"/>
              <a:t>с </a:t>
            </a:r>
            <a:r>
              <a:rPr lang="ru-RU" dirty="0"/>
              <a:t>содержанием примесей 5000—30000 </a:t>
            </a:r>
            <a:r>
              <a:rPr lang="ru-RU" dirty="0" smtClean="0"/>
              <a:t>мг/л</a:t>
            </a:r>
          </a:p>
          <a:p>
            <a:pPr marL="285750" indent="614363">
              <a:buFontTx/>
              <a:buChar char="-"/>
            </a:pPr>
            <a:r>
              <a:rPr lang="ru-RU" dirty="0" smtClean="0"/>
              <a:t>с </a:t>
            </a:r>
            <a:r>
              <a:rPr lang="ru-RU" dirty="0"/>
              <a:t>содержанием примесей более 30000 </a:t>
            </a:r>
            <a:r>
              <a:rPr lang="ru-RU" dirty="0" smtClean="0"/>
              <a:t>мг/л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31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по свойствам загрязнителей</a:t>
            </a:r>
          </a:p>
          <a:p>
            <a:pPr marL="722313" indent="-457200">
              <a:buFont typeface="Arial" pitchFamily="34" charset="0"/>
              <a:buChar char="•"/>
            </a:pPr>
            <a:r>
              <a:rPr lang="ru-RU" b="1" dirty="0" smtClean="0"/>
              <a:t>по</a:t>
            </a:r>
            <a:r>
              <a:rPr lang="ru-RU" b="1" dirty="0"/>
              <a:t> кислотности:</a:t>
            </a:r>
          </a:p>
          <a:p>
            <a:pPr marL="265113" lvl="1" indent="635000">
              <a:buFontTx/>
              <a:buChar char="-"/>
            </a:pPr>
            <a:r>
              <a:rPr lang="ru-RU" dirty="0" smtClean="0"/>
              <a:t>неагрессивные </a:t>
            </a:r>
            <a:r>
              <a:rPr lang="ru-RU" sz="1400" dirty="0"/>
              <a:t>(</a:t>
            </a:r>
            <a:r>
              <a:rPr lang="ru-RU" sz="1400" dirty="0" err="1"/>
              <a:t>pH</a:t>
            </a:r>
            <a:r>
              <a:rPr lang="ru-RU" sz="1400" dirty="0"/>
              <a:t> </a:t>
            </a:r>
            <a:r>
              <a:rPr lang="ru-RU" sz="1400" dirty="0" smtClean="0"/>
              <a:t>6,5—8)</a:t>
            </a:r>
          </a:p>
          <a:p>
            <a:pPr marL="265113" lvl="1" indent="635000">
              <a:buFontTx/>
              <a:buChar char="-"/>
            </a:pPr>
            <a:r>
              <a:rPr lang="ru-RU" dirty="0" smtClean="0"/>
              <a:t>слабоагрессивные </a:t>
            </a:r>
            <a:r>
              <a:rPr lang="ru-RU" sz="1400" dirty="0"/>
              <a:t>(слабощелочные — </a:t>
            </a:r>
            <a:r>
              <a:rPr lang="ru-RU" sz="1400" dirty="0" err="1"/>
              <a:t>pH</a:t>
            </a:r>
            <a:r>
              <a:rPr lang="ru-RU" sz="1400" dirty="0"/>
              <a:t> 8—9 и слабокислые — </a:t>
            </a:r>
            <a:r>
              <a:rPr lang="ru-RU" sz="1400" dirty="0" err="1"/>
              <a:t>pH</a:t>
            </a:r>
            <a:r>
              <a:rPr lang="ru-RU" sz="1400" dirty="0"/>
              <a:t> </a:t>
            </a:r>
            <a:r>
              <a:rPr lang="ru-RU" sz="1400" dirty="0" smtClean="0"/>
              <a:t>6—6,5)</a:t>
            </a:r>
          </a:p>
          <a:p>
            <a:pPr marL="265113" lvl="1" indent="635000">
              <a:buFontTx/>
              <a:buChar char="-"/>
            </a:pPr>
            <a:r>
              <a:rPr lang="ru-RU" dirty="0" smtClean="0"/>
              <a:t>сильноагрессивные </a:t>
            </a:r>
            <a:r>
              <a:rPr lang="ru-RU" sz="1400" dirty="0"/>
              <a:t>(сильнощелочные — </a:t>
            </a:r>
            <a:r>
              <a:rPr lang="ru-RU" sz="1400" dirty="0" err="1"/>
              <a:t>pH</a:t>
            </a:r>
            <a:r>
              <a:rPr lang="ru-RU" sz="1400" dirty="0"/>
              <a:t>&gt;9 и сильнокислые — </a:t>
            </a:r>
            <a:r>
              <a:rPr lang="ru-RU" sz="1400" dirty="0" err="1"/>
              <a:t>pH</a:t>
            </a:r>
            <a:r>
              <a:rPr lang="ru-RU" sz="1400" dirty="0"/>
              <a:t>&lt;6)</a:t>
            </a:r>
          </a:p>
          <a:p>
            <a:pPr marL="722313" indent="-457200">
              <a:buFont typeface="Arial" pitchFamily="34" charset="0"/>
              <a:buChar char="•"/>
            </a:pPr>
            <a:r>
              <a:rPr lang="ru-RU" b="1" dirty="0"/>
              <a:t>по токсическому действию и действию загрязнителей на водные объекты:</a:t>
            </a:r>
          </a:p>
          <a:p>
            <a:pPr marL="285750" lvl="1" indent="436563">
              <a:buFontTx/>
              <a:buChar char="-"/>
            </a:pPr>
            <a:r>
              <a:rPr lang="ru-RU" dirty="0" smtClean="0"/>
              <a:t>содержащие </a:t>
            </a:r>
            <a:r>
              <a:rPr lang="ru-RU" dirty="0"/>
              <a:t>вещества, влияющие на </a:t>
            </a:r>
            <a:r>
              <a:rPr lang="ru-RU" dirty="0" err="1"/>
              <a:t>общесанитарное</a:t>
            </a:r>
            <a:r>
              <a:rPr lang="ru-RU" dirty="0"/>
              <a:t> состояние водоёма (напр., на скорость процессов </a:t>
            </a:r>
            <a:r>
              <a:rPr lang="ru-RU" dirty="0" smtClean="0"/>
              <a:t>самоочищения)</a:t>
            </a:r>
          </a:p>
          <a:p>
            <a:pPr marL="285750" lvl="1" indent="436563">
              <a:buFontTx/>
              <a:buChar char="-"/>
            </a:pPr>
            <a:r>
              <a:rPr lang="ru-RU" dirty="0" smtClean="0"/>
              <a:t>содержащие </a:t>
            </a:r>
            <a:r>
              <a:rPr lang="ru-RU" dirty="0"/>
              <a:t>вещества, изменяющие органолептические свойства (вкус, запах и др</a:t>
            </a:r>
            <a:r>
              <a:rPr lang="ru-RU" dirty="0" smtClean="0"/>
              <a:t>.)</a:t>
            </a:r>
          </a:p>
          <a:p>
            <a:pPr marL="285750" lvl="1" indent="436563">
              <a:buFontTx/>
              <a:buChar char="-"/>
            </a:pPr>
            <a:r>
              <a:rPr lang="ru-RU" dirty="0" smtClean="0"/>
              <a:t>содержащие </a:t>
            </a:r>
            <a:r>
              <a:rPr lang="ru-RU" dirty="0"/>
              <a:t>вещества, токсичные для человека и обитающих в водоёмах животных и растений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98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51937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Состав сточных </a:t>
            </a:r>
            <a:r>
              <a:rPr lang="ru-RU" sz="3200" dirty="0" smtClean="0"/>
              <a:t>вод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52985" y="896104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составе сточных вод выделяют две основных группы </a:t>
            </a:r>
            <a:r>
              <a:rPr lang="ru-RU" dirty="0" smtClean="0"/>
              <a:t>загрязнителей: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консервативные</a:t>
            </a:r>
            <a:r>
              <a:rPr lang="ru-RU" dirty="0"/>
              <a:t>, то есть такие, которые с трудом вступают в химические реакции и практически не поддаются биологическому разложению (примеры таких загрязнителей соли тяжёлых металлов, фенолы, пестициды</a:t>
            </a:r>
            <a:r>
              <a:rPr lang="ru-RU" dirty="0" smtClean="0"/>
              <a:t>) </a:t>
            </a:r>
            <a:r>
              <a:rPr lang="ru-RU" dirty="0"/>
              <a:t> 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b="1" dirty="0" smtClean="0"/>
              <a:t>неконсервативные</a:t>
            </a:r>
            <a:r>
              <a:rPr lang="ru-RU" dirty="0"/>
              <a:t>, то есть такие, которые могут в том числе подвергаться процессам самоочищения водоёмов.</a:t>
            </a:r>
          </a:p>
          <a:p>
            <a:r>
              <a:rPr lang="ru-RU" dirty="0"/>
              <a:t>В состав сточных вод </a:t>
            </a:r>
            <a:r>
              <a:rPr lang="ru-RU" dirty="0" smtClean="0"/>
              <a:t>входят: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неорганические</a:t>
            </a:r>
            <a:r>
              <a:rPr lang="ru-RU" dirty="0" smtClean="0"/>
              <a:t> </a:t>
            </a:r>
            <a:r>
              <a:rPr lang="ru-RU" dirty="0"/>
              <a:t>(частицы грунта, руды и пустой породы, шлака, неорганические соли, кислоты, щёлочи);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b="1" dirty="0" smtClean="0"/>
              <a:t>органические</a:t>
            </a:r>
            <a:r>
              <a:rPr lang="ru-RU" dirty="0" smtClean="0"/>
              <a:t> </a:t>
            </a:r>
            <a:r>
              <a:rPr lang="ru-RU" dirty="0"/>
              <a:t>(нефтепродукты, органические кислоты), в том числе биологические объекты (грибки, бактерии, дрожжи, в том числе болезнетворные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69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777" y="18864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Очистка сточных </a:t>
            </a:r>
            <a:r>
              <a:rPr lang="ru-RU" sz="3200" dirty="0" smtClean="0"/>
              <a:t>вод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3777" y="773415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Очистка сточных вод</a:t>
            </a:r>
            <a:r>
              <a:rPr lang="ru-RU" dirty="0"/>
              <a:t> — это разрушение или удаление из них загрязняющих веществ, обеззараживание и удаление патогенных организмов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Существует </a:t>
            </a:r>
            <a:r>
              <a:rPr lang="ru-RU" dirty="0"/>
              <a:t>большое многообразие методов очистки, которые можно разделить на следующие основные группы по основным используемым принципам</a:t>
            </a:r>
            <a:r>
              <a:rPr lang="ru-RU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физические.</a:t>
            </a:r>
            <a:r>
              <a:rPr lang="ru-RU" dirty="0"/>
              <a:t> Основаны на гравиметрических и фильтрационных методах разделения. Позволяют отделить нерастворимые твердые примеси. По стоимости механические методы очистки относятся к одним из самых дешёвых методов</a:t>
            </a:r>
            <a:r>
              <a:rPr lang="ru-RU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химические. </a:t>
            </a:r>
            <a:r>
              <a:rPr lang="ru-RU" dirty="0"/>
              <a:t>Основаны на реакциях компонентов сточных вод с реагентами. Чаще всего, химические методы, используют для нормализации </a:t>
            </a:r>
            <a:r>
              <a:rPr lang="ru-RU" dirty="0" err="1"/>
              <a:t>pH</a:t>
            </a:r>
            <a:r>
              <a:rPr lang="ru-RU" dirty="0"/>
              <a:t> сточных вод или осаждения нерастворимых солей и гидроксидов тяжелых металлов, образующихся в результате реакции. При использовании, в качестве реагентов перекисных или содержащих активный хлор соединений (например, озон и гипохлорит) достигают обеззараживания и осветления сточных вод, за счет окисления органических примесей. В процессе химической очистки может накапливаться достаточно большое количество осадка, если же образования осадка не происходит, то повышается солесодержание сточных вод.</a:t>
            </a:r>
          </a:p>
        </p:txBody>
      </p:sp>
    </p:spTree>
    <p:extLst>
      <p:ext uri="{BB962C8B-B14F-4D97-AF65-F5344CB8AC3E}">
        <p14:creationId xmlns:p14="http://schemas.microsoft.com/office/powerpoint/2010/main" val="5665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физико-химические</a:t>
            </a:r>
            <a:r>
              <a:rPr lang="ru-RU" dirty="0"/>
              <a:t>. Основаны на совмещении физических и химических методов в процессе очистки сточных </a:t>
            </a:r>
            <a:r>
              <a:rPr lang="ru-RU" dirty="0" smtClean="0"/>
              <a:t>вод. Можно </a:t>
            </a:r>
            <a:r>
              <a:rPr lang="ru-RU" dirty="0"/>
              <a:t>выделить коагуляцию, сорбцию, экстракцию, электролиз, ионный обмен, обратный осмос. Это, сравнительно, </a:t>
            </a:r>
            <a:r>
              <a:rPr lang="ru-RU" dirty="0" err="1"/>
              <a:t>низкопроизводительные</a:t>
            </a:r>
            <a:r>
              <a:rPr lang="ru-RU" dirty="0"/>
              <a:t> методы, отличающиеся высокой стоимостью очистки сточных вод. Позволяют очистить сточные воды от растворимых и жидких нерастворимых соединений</a:t>
            </a:r>
            <a:r>
              <a:rPr lang="ru-RU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биологические</a:t>
            </a:r>
            <a:r>
              <a:rPr lang="ru-RU" dirty="0"/>
              <a:t>. В основе этих методов лежит использование микроорганизмов, разлагающих органические соединения в сточных водах. Применяются биофильтры с тонкой бактериальной плёнкой, биологические пруды с населяющими их микроорганизмами, </a:t>
            </a:r>
            <a:r>
              <a:rPr lang="ru-RU" dirty="0" err="1"/>
              <a:t>аэротенки</a:t>
            </a:r>
            <a:r>
              <a:rPr lang="ru-RU" dirty="0"/>
              <a:t> с активным илом из бактерий и микроорганизмов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Часто </a:t>
            </a:r>
            <a:r>
              <a:rPr lang="ru-RU" dirty="0"/>
              <a:t>применяются комбинированные методы, использующие на нескольких этапах различные методы очистки. Применение того или иного метода зависит от концентрации и вредности примесей. Качественная очистка сточных вод, не реализуема без последовательной обработки сточных вод несколькими методами.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72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913104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49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340768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Перечень веществ в промышленных сточных водах составляют тысячи наименований: тяжелые металлы, минеральные и органические кислоты, азот- и хлорсодержащие вещества, соли, сульфиды, жиры, красители и </a:t>
            </a:r>
            <a:r>
              <a:rPr lang="ru-RU" dirty="0" err="1"/>
              <a:t>пегменты</a:t>
            </a:r>
            <a:r>
              <a:rPr lang="ru-RU" dirty="0"/>
              <a:t>, фенольные соединения, дубящие вещества. Многие из них обладают токсическими свойствами.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Опасными загрязнителями водоемов являются соли тяжелых металлов- свинца, железа, меди, ртути. Тяжелые металлы очень ядовиты для человека. Очень малые их количества чреваты крайне тяжелыми физиологическими и неврологическими последствиями. Особенно хорошо известны умственная отсталость, вызванная свинцовым отравлением, а также психические аномалии и врожденные уродства при ртутных отравлениях.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Особую тревогу вызывает загрязнение питьевых </a:t>
            </a:r>
            <a:r>
              <a:rPr lang="ru-RU" dirty="0" err="1"/>
              <a:t>водоисточников</a:t>
            </a:r>
            <a:r>
              <a:rPr lang="ru-RU" dirty="0"/>
              <a:t> отходами сельскохозяйственных производств. Главным образом это сточные воды животноводческих комплексов, смытые талыми и дождевыми водами с полей удобрения, пестициды и гербициды. В сточных водах животноводческих комплексов могут присутствовать возбудители различных инфекционных болезней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2850" y="1886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Влияние сточных вод на окружающую среду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86286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</TotalTime>
  <Words>456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Сточные воды.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Сточные воды.</dc:title>
  <dc:creator>enter</dc:creator>
  <cp:lastModifiedBy>enter</cp:lastModifiedBy>
  <cp:revision>5</cp:revision>
  <dcterms:created xsi:type="dcterms:W3CDTF">2013-04-23T18:34:38Z</dcterms:created>
  <dcterms:modified xsi:type="dcterms:W3CDTF">2013-04-23T19:32:18Z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150412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