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5" r:id="rId4"/>
    <p:sldId id="264" r:id="rId5"/>
    <p:sldId id="266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72" r:id="rId14"/>
    <p:sldId id="273" r:id="rId15"/>
    <p:sldId id="278" r:id="rId16"/>
    <p:sldId id="279" r:id="rId17"/>
    <p:sldId id="281" r:id="rId18"/>
    <p:sldId id="282" r:id="rId19"/>
    <p:sldId id="275" r:id="rId20"/>
    <p:sldId id="283" r:id="rId21"/>
    <p:sldId id="284" r:id="rId22"/>
    <p:sldId id="286" r:id="rId23"/>
    <p:sldId id="274" r:id="rId24"/>
    <p:sldId id="262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912" autoAdjust="0"/>
  </p:normalViewPr>
  <p:slideViewPr>
    <p:cSldViewPr>
      <p:cViewPr>
        <p:scale>
          <a:sx n="75" d="100"/>
          <a:sy n="75" d="100"/>
        </p:scale>
        <p:origin x="-408" y="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A55E-9B1D-48F7-BE4F-9E5392A79D98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042C0-25A5-4EE6-A20F-77A84ACE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42C0-25A5-4EE6-A20F-77A84ACE19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42C0-25A5-4EE6-A20F-77A84ACE19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42C0-25A5-4EE6-A20F-77A84ACE197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2998-AE05-44F6-BCEA-6F53F4C2E1D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band_of_skulls_-_honest(zaycev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71744"/>
            <a:ext cx="7315224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Рекреационные ресурсы мира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" name="band_of_skulls_-_honest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6252582_beach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778" y="14285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Уайтхейвен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Beach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Австралия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4434_full.jpg"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0"/>
            <a:ext cx="603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3200">
                <a:solidFill>
                  <a:srgbClr val="002060"/>
                </a:solidFill>
              </a:rPr>
              <a:t>Горные рекреационные ресурсы</a:t>
            </a:r>
            <a:endParaRPr b="1" dirty="0" lang="ru-RU" sz="32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6215082"/>
            <a:ext cx="35719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ru-RU" smtClean="0" sz="24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Курмайор</a:t>
            </a:r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 - Италия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der21.jpg"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42852"/>
            <a:ext cx="592932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Валле-Д'Аоста (долина </a:t>
            </a:r>
            <a:r>
              <a:rPr dirty="0" err="1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Аосты</a:t>
            </a:r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) - Италия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ickr_1962_Gallery_Large.jpg" id="5" name="Рисунок 4"/>
          <p:cNvPicPr>
            <a:picLocks noChangeAspect="1"/>
          </p:cNvPicPr>
          <p:nvPr/>
        </p:nvPicPr>
        <p:blipFill>
          <a:blip r:embed="rId2"/>
          <a:srcRect r="5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786" y="142852"/>
            <a:ext cx="3786214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Зельден</a:t>
            </a:r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 - Австрия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52" y="0"/>
            <a:ext cx="7358097" cy="1143000"/>
          </a:xfrm>
        </p:spPr>
        <p:txBody>
          <a:bodyPr>
            <a:noAutofit/>
          </a:bodyPr>
          <a:lstStyle/>
          <a:p>
            <a:r>
              <a:rPr b="1" dirty="0" lang="ru-RU" smtClean="0" sz="3200">
                <a:solidFill>
                  <a:srgbClr val="002060"/>
                </a:solidFill>
              </a:rPr>
              <a:t>Культурно - исторические рекреационные ресурсы</a:t>
            </a:r>
            <a:endParaRPr b="1" dirty="0" lang="ru-RU" sz="3200">
              <a:solidFill>
                <a:srgbClr val="002060"/>
              </a:solidFill>
            </a:endParaRPr>
          </a:p>
        </p:txBody>
      </p:sp>
      <p:pic>
        <p:nvPicPr>
          <p:cNvPr descr="parizhskiy_luvr_3_1.jpg" id="4" name="Рисунок 3"/>
          <p:cNvPicPr>
            <a:picLocks noChangeAspect="1"/>
          </p:cNvPicPr>
          <p:nvPr/>
        </p:nvPicPr>
        <p:blipFill>
          <a:blip r:embed="rId2"/>
          <a:srcRect b="56"/>
          <a:stretch>
            <a:fillRect/>
          </a:stretch>
        </p:blipFill>
        <p:spPr>
          <a:xfrm>
            <a:off x="1142976" y="1142984"/>
            <a:ext cx="6858048" cy="426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39" y="535782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Лувр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- это не только архитектурный памятник, как дворец французских королей, но и один из самых известных музеев мира. В нем собрана богатейшая коллекция разнообразных экспонатов. Здесь можно найти барельефы из ассирийских дворцов, египетскую живопись и многое другое.</a:t>
            </a:r>
            <a:endParaRPr dirty="0" lang="ru-RU" sz="2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714884"/>
            <a:ext cx="3786214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Лувр - Франция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тергоф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8" y="142852"/>
            <a:ext cx="832326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55" y="5286388"/>
            <a:ext cx="850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Расположенный в 30 км от центра Санкт-Петербурга,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Петергоф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одним из самых изысканных и самых известных дворцово-парковых ансамблей мира. Без всякого преувеличения его можно назвать главным украшением "жемчужного ожерелья" Санкт-Петербурга.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42913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Петергоф - Россия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92369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42860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Московский Кремль - Россия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53" y="528638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Кремль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географический и исторический центр Москвы. Его мощные стены и башни, златоверхие храмы, древние терема и дворцы над Москвой - рекой и образуют неповторимый по красоте и величию архитектурно-художественный ансамбль.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92-ale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9" y="214290"/>
            <a:ext cx="8501122" cy="504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79" y="5286388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Махал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одним из наиболее необыкновенных памятников мировой архитектуры. Строился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Махал 20-ю тысячами работников. Стены его, потолки и пол сделаны из мрамора, а также украшены разнообразными видами драгоценных камней, привезенных из Индии и Азии.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860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Махал - Индия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5782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Являясь одним из Семи Чудес Света, </a:t>
            </a:r>
            <a:r>
              <a:rPr b="1"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Великая Китайская Стена 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представляет собой впечатляющую инженерную конструкцию 5 века до н.э. Она использовалась в качестве форта, который защищал Китайскую Империю от нападений врагов. </a:t>
            </a:r>
            <a:endParaRPr dirty="0" lang="ru-RU" sz="2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velikaya_kitaiyskaya_stena1.jpg" id="6" name="Рисунок 5"/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178563" y="142852"/>
            <a:ext cx="8786874" cy="519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528641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Великая Китайская Стена - Китай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 где же лучше отдохнуть?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37862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Это, пожалуй, самый популярный вид отдыха, поскольку все мы, говоря об отдыхе, сразу же вспоминаем солнце и море. Пляжный отдых это полная релаксация и освобождение от всех насущных проблем. Днем Вы загораете на пляже, а вечером Вас ждет культурная программа, организованная умелыми аниматорами, а для желающих и ночные дискотеки.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ature_Islands_Palma_Island__beach_02168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57161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48" y="857232"/>
            <a:ext cx="46434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Пляжный отдых</a:t>
            </a:r>
            <a:endParaRPr lang="ru-RU" sz="3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500702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страны как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Турция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наибольшей степени подходят для такого вида отдыха. Отдых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Болгарии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Черногории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хоть и не столь популярен среди туристов, зато более доступен.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1714488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dirty="0" lang="ru-RU" smtClean="0" sz="2800">
                <a:solidFill>
                  <a:srgbClr val="002060"/>
                </a:solidFill>
                <a:latin charset="0" pitchFamily="66" typeface="Monotype Corsiva"/>
                <a:cs charset="0" pitchFamily="18" typeface="Times New Roman"/>
              </a:rPr>
              <a:t>« Одна из несомненных и чистых радостей есть отдых после труда»</a:t>
            </a:r>
          </a:p>
          <a:p>
            <a:pPr algn="r"/>
            <a:endParaRPr dirty="0" lang="ru-RU" sz="2800">
              <a:solidFill>
                <a:srgbClr val="002060"/>
              </a:solidFill>
              <a:latin charset="0" pitchFamily="66" typeface="Monotype Corsiva"/>
              <a:cs charset="0" pitchFamily="18" typeface="Times New Roman"/>
            </a:endParaRPr>
          </a:p>
          <a:p>
            <a:pPr algn="r"/>
            <a:r>
              <a:rPr b="1" dirty="0" lang="ru-RU" sz="2800">
                <a:solidFill>
                  <a:srgbClr val="002060"/>
                </a:solidFill>
                <a:latin charset="0" pitchFamily="66" typeface="Monotype Corsiva"/>
                <a:cs charset="0" pitchFamily="18" typeface="Times New Roman"/>
              </a:rPr>
              <a:t>И</a:t>
            </a:r>
            <a:r>
              <a:rPr b="1" dirty="0" lang="ru-RU" smtClean="0" sz="2800">
                <a:solidFill>
                  <a:srgbClr val="002060"/>
                </a:solidFill>
                <a:latin charset="0" pitchFamily="66" typeface="Monotype Corsiva"/>
                <a:cs charset="0" pitchFamily="18" typeface="Times New Roman"/>
              </a:rPr>
              <a:t>ммануил Кант</a:t>
            </a:r>
            <a:endParaRPr b="1" dirty="0" lang="ru-RU" sz="2800">
              <a:solidFill>
                <a:srgbClr val="002060"/>
              </a:solidFill>
              <a:latin charset="0" pitchFamily="66" typeface="Monotype Corsiva"/>
              <a:cs charset="0" pitchFamily="18" typeface="Times New Roman"/>
            </a:endParaRPr>
          </a:p>
        </p:txBody>
      </p:sp>
      <p:pic>
        <p:nvPicPr>
          <p:cNvPr descr="kant__8_original.jpg"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052656" cy="557216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18"/>
            <a:ext cx="3214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Подобный отдых, как правило, отличается насыщенной программой, основу которой составляют экскурсии, посещение музеев и знакомство с достопримечательностями. Экскурсионный отдых - это уникальная возможность за короткое время познакомиться с культурой, обычаями и традициями страны.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познавательные экскурсии в рамках Форума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51" y="857232"/>
            <a:ext cx="546500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5143512"/>
            <a:ext cx="7858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Поклонники экскурсионного отдыха могут выбрать для себя один из многочисленных автобусных туров по Европе, включающих в себя посещение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Польши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Венгрии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Бельгии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возможно даже в течение одной поездки.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42852"/>
            <a:ext cx="53844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Экскурсионный отдых</a:t>
            </a:r>
            <a:endParaRPr lang="ru-RU" sz="3600" b="1" i="1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57166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 sz="2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  <a:p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Не смотря на то, что горнолыжный туризм только начал приобретать популярность в нашей стране, в Европе он развивается уже давно. Многие курорты </a:t>
            </a:r>
            <a:r>
              <a:rPr b="1"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Турции, Болгарии 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и </a:t>
            </a:r>
            <a:r>
              <a:rPr b="1"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Словении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могут обеспечить любителям горнолыжного спорта все необходимые условия для идеального отдыха. Как правило, горнолыжные курорты оборудованы подъемниками и канатными дорогами, все они обеспечивают безопасность отдыхающих.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14290"/>
            <a:ext cx="4596900" cy="646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b="1" cap="none" dirty="0" i="1" lang="ru-RU" smtClean="0" spc="0" sz="360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Горнолыжный отдых</a:t>
            </a:r>
            <a:endParaRPr b="1" cap="none" dirty="0" i="1" lang="ru-RU" spc="0" sz="360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descr="sky.jpg"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00108"/>
            <a:ext cx="464896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1505" y="5286388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Всемирно известные горнолыжные курорты </a:t>
            </a:r>
            <a:r>
              <a:rPr b="1"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Австрии, Франции 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и </a:t>
            </a:r>
            <a:r>
              <a:rPr b="1"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Швеции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заслуженно пользуются огромной популярностью среди любителей активного отдыха.</a:t>
            </a:r>
            <a:endParaRPr dirty="0" lang="ru-RU" sz="2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минеральными водами было весьма популярно еще во времена Римской империи. В наше время многие ожидают от отдыха не только положительных эмоций, но и общего оздоровления организма.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одной из лидирующих стран оздоровительного туризма в Европе является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Традиционными местами лечебного туризма являются курорты Мертвого моря, которое издавна славится своими целебными свойствами. Отдохнуть на Мертвом море Вы можете, выбрав один из курортов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Израиля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Иордании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последнее время все более популярным становится лечение в странах Юго-Восточной Азии, например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Малайзи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где при оздоровлении в SPA-центрах применяют методы восточной медицины.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па-процеду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000108"/>
            <a:ext cx="4783043" cy="318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214290"/>
            <a:ext cx="3725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solidFill>
                  <a:srgbClr val="FF99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Лечебный отдых</a:t>
            </a:r>
            <a:endParaRPr lang="ru-RU" sz="3600" b="1" i="1" cap="none" spc="0" dirty="0">
              <a:ln w="11430"/>
              <a:solidFill>
                <a:srgbClr val="FF99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39" y="142852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 наибольшей мере отдыхающих и туристов привлекают такие страны, как Италия, Франция, Испания, Швейцария, Болгария, Индия, Мексика, Египет и другие, где богатые </a:t>
            </a:r>
            <a:r>
              <a:rPr dirty="0" err="1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природно</a:t>
            </a:r>
            <a:r>
              <a:rPr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- рекреационные </a:t>
            </a: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ресурсы сочетаются с культурно - историческими достопримечательностями. </a:t>
            </a:r>
            <a:endParaRPr dirty="0" lang="ru-RU" sz="2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istoricheskie_dostoprimechatelnosti2.jpg"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2828192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Z1-1_135.jpg"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286960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majorca.jpg"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000504"/>
            <a:ext cx="3262312" cy="265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pic_2005625_23mn25s54mls966.jpg"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000504"/>
            <a:ext cx="2428892" cy="26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4b21.jpg"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714488"/>
            <a:ext cx="2714644" cy="214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egypt1.jpg" id="12" name="Рисунок 11"/>
          <p:cNvPicPr>
            <a:picLocks noChangeAspect="1"/>
          </p:cNvPicPr>
          <p:nvPr/>
        </p:nvPicPr>
        <p:blipFill>
          <a:blip cstate="print" r:embed="rId7"/>
          <a:srcRect r="41"/>
          <a:stretch>
            <a:fillRect/>
          </a:stretch>
        </p:blipFill>
        <p:spPr>
          <a:xfrm>
            <a:off x="5929322" y="1714488"/>
            <a:ext cx="3024182" cy="21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56"/>
          </a:xfrm>
        </p:spPr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002060"/>
                </a:solidFill>
              </a:rPr>
              <a:t>Заключение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descr="hi_01.jpg"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496"/>
            <a:ext cx="7286676" cy="366713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6890" y="1142984"/>
            <a:ext cx="7090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Таким образом, рекреационные ресурсы рассматриваются как один из факторов развития туризма и производства туристического продукта.</a:t>
            </a:r>
            <a:endParaRPr dirty="0" lang="ru-RU" sz="24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5143536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Над презентацией работала ученица 10 класса </a:t>
            </a:r>
            <a:r>
              <a:rPr dirty="0" err="1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Бекирова</a:t>
            </a:r>
            <a:r>
              <a:rPr dirty="0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Маргарита</a:t>
            </a:r>
          </a:p>
          <a:p>
            <a:pPr algn="ctr"/>
            <a:endParaRPr dirty="0" lang="ru-RU" sz="24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Копия Копия Копия y_164f988b.jpg" id="5" name="Рисунок 4"/>
          <p:cNvPicPr>
            <a:picLocks noChangeAspect="1"/>
          </p:cNvPicPr>
          <p:nvPr/>
        </p:nvPicPr>
        <p:blipFill>
          <a:blip r:embed="rId2"/>
          <a:srcRect r="12"/>
          <a:stretch>
            <a:fillRect/>
          </a:stretch>
        </p:blipFill>
        <p:spPr>
          <a:xfrm>
            <a:off x="928662" y="1153570"/>
            <a:ext cx="3714776" cy="543455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descr="F:\Фотографии\Партизаны\Изображение 004.jpg" id="6" name="Picture 1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214578" cy="54962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86380" y="5857892"/>
            <a:ext cx="368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Учитель географии </a:t>
            </a:r>
            <a:r>
              <a:rPr dirty="0" err="1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Артиева</a:t>
            </a:r>
            <a:r>
              <a:rPr dirty="0" lang="ru-RU" smtClean="0" sz="24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Е. А.</a:t>
            </a:r>
            <a:endParaRPr dirty="0" lang="ru-RU" sz="24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 презентации: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928694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рекреации и рекреационных 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рекреационных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Морские рекреационные ресурсы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 - исторические рекреационные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где же лучше отдохнуть?» - виды отдыха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любимые туристами страны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102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14818"/>
            <a:ext cx="3143272" cy="228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r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857628"/>
            <a:ext cx="4509167" cy="264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357430"/>
            <a:ext cx="48577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Рекреационные ресурсы — это ресурсы всех видов, которые могут использоваться для удовлетворения потребностей населения в отдыхе и туризме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7213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42852"/>
            <a:ext cx="3571900" cy="2678926"/>
          </a:xfrm>
          <a:prstGeom prst="roundRect">
            <a:avLst>
              <a:gd name="adj" fmla="val 58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4857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Рекреация – восстановление здоровья и трудоспособности путем отдыха вне жилища – на зоне природы или во время туристической поездки; рекреация – синоним понятия "отдых".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oto_beach_vasi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876"/>
            <a:ext cx="3571900" cy="2678926"/>
          </a:xfrm>
          <a:prstGeom prst="roundRect">
            <a:avLst>
              <a:gd name="adj" fmla="val 62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241805486_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357694"/>
            <a:ext cx="2976568" cy="223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Рекреационные ресурсы подразделяются на четыре главных типа: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рекреационно-лечебные (лечение минеральными водами)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рекреационно-оздоровительные (купально-пляжные местности)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рекреационно-спортивные (горнолыжные базы)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рекреационно-познавательные (исторические и природные памятники)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15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403528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-1267516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4238618" cy="273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500563" y="23495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0034" y="2357430"/>
            <a:ext cx="1274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морские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214546" y="3071810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горные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643306" y="2428868"/>
            <a:ext cx="2012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ландшафтные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928794" y="0"/>
            <a:ext cx="5868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Рекреационные  ресурсы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1785918" y="1428736"/>
            <a:ext cx="216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Природные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500054" y="1500174"/>
            <a:ext cx="3643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Культурно - исторические</a:t>
            </a:r>
          </a:p>
        </p:txBody>
      </p:sp>
      <p:pic>
        <p:nvPicPr>
          <p:cNvPr id="36" name="Picture 51" descr="taj_mah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2592387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53" descr="be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1476375" cy="101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54" descr="sl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1511300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56" descr="landscap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000372"/>
            <a:ext cx="1511300" cy="108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Прямая со стрелкой 39"/>
          <p:cNvCxnSpPr/>
          <p:nvPr/>
        </p:nvCxnSpPr>
        <p:spPr>
          <a:xfrm rot="5400000">
            <a:off x="2714612" y="928670"/>
            <a:ext cx="571504" cy="285752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6322231" y="892951"/>
            <a:ext cx="571504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5" idx="0"/>
          </p:cNvCxnSpPr>
          <p:nvPr/>
        </p:nvCxnSpPr>
        <p:spPr>
          <a:xfrm rot="10800000" flipV="1">
            <a:off x="1137390" y="2000240"/>
            <a:ext cx="934283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2178827" y="2536025"/>
            <a:ext cx="1071570" cy="1588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H="1" flipV="1">
            <a:off x="3428992" y="2000240"/>
            <a:ext cx="1024851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285784" y="5286388"/>
            <a:ext cx="9182104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К культурно – историческим рекреационным ресурсам относятся</a:t>
            </a:r>
            <a:r>
              <a:rPr lang="ru-RU" sz="28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памятники истории, археологии, архитектуры, искусства.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96252613_beach-9 (1).jpg" id="5" name="Рисунок 4"/>
          <p:cNvPicPr>
            <a:picLocks noChangeAspect="1"/>
          </p:cNvPicPr>
          <p:nvPr/>
        </p:nvPicPr>
        <p:blipFill>
          <a:blip r:embed="rId2"/>
          <a:srcRect r="29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b="1" dirty="0" lang="ru-RU" smtClean="0" sz="3600">
                <a:solidFill>
                  <a:srgbClr val="002060"/>
                </a:solidFill>
              </a:rPr>
              <a:t>Морские рекреационные ресурсы</a:t>
            </a:r>
            <a:endParaRPr b="1" dirty="0" lang="ru-RU" sz="36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396335"/>
            <a:ext cx="285752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ru-RU" smtClean="0" sz="240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Тулум</a:t>
            </a:r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 - Мексика</a:t>
            </a:r>
            <a:endParaRPr dirty="0" lang="ru-RU" sz="240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96252612_beac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15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14285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Навагио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Beach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Греция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96252614_beach-4.jpg"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2100" y="6143644"/>
            <a:ext cx="35719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charset="0" pitchFamily="18" typeface="Times New Roman"/>
                <a:cs charset="0" pitchFamily="18" typeface="Times New Roman"/>
              </a:rPr>
              <a:t>Золотой мыс - Хорватия</a:t>
            </a:r>
            <a:endParaRPr dirty="0" lang="ru-RU" sz="240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842</Words>
  <Application>Microsoft Office PowerPoint</Application>
  <PresentationFormat>Экран (4:3)</PresentationFormat>
  <Paragraphs>71</Paragraphs>
  <Slides>25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Рекреационные ресурсы мира</vt:lpstr>
      <vt:lpstr>Слайд 2</vt:lpstr>
      <vt:lpstr>План презентации:</vt:lpstr>
      <vt:lpstr>Слайд 4</vt:lpstr>
      <vt:lpstr>Рекреационные ресурсы подразделяются на четыре главных типа:</vt:lpstr>
      <vt:lpstr>Слайд 6</vt:lpstr>
      <vt:lpstr>Морские рекреационные ресурсы</vt:lpstr>
      <vt:lpstr>Слайд 8</vt:lpstr>
      <vt:lpstr>Слайд 9</vt:lpstr>
      <vt:lpstr>Слайд 10</vt:lpstr>
      <vt:lpstr>Слайд 11</vt:lpstr>
      <vt:lpstr>Слайд 12</vt:lpstr>
      <vt:lpstr>Слайд 13</vt:lpstr>
      <vt:lpstr>Культурно - исторические рекреационные ресурсы</vt:lpstr>
      <vt:lpstr>Слайд 15</vt:lpstr>
      <vt:lpstr>Слайд 16</vt:lpstr>
      <vt:lpstr>Слайд 17</vt:lpstr>
      <vt:lpstr>Слайд 18</vt:lpstr>
      <vt:lpstr>А где же лучше отдохнуть?</vt:lpstr>
      <vt:lpstr>Слайд 20</vt:lpstr>
      <vt:lpstr>Слайд 21</vt:lpstr>
      <vt:lpstr>Слайд 22</vt:lpstr>
      <vt:lpstr>Слайд 23</vt:lpstr>
      <vt:lpstr>Заключение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115</cp:revision>
  <dcterms:created xsi:type="dcterms:W3CDTF">2012-04-01T11:04:50Z</dcterms:created>
  <dcterms:modified xsi:type="dcterms:W3CDTF">2012-04-03T22:24:35Z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1800783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