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E4C2FA-A43D-46BA-BAFB-550967814C8D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5F55F3-0D81-4456-92FA-CE7C598FD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500042"/>
            <a:ext cx="6172200" cy="1894362"/>
          </a:xfrm>
        </p:spPr>
        <p:txBody>
          <a:bodyPr/>
          <a:lstStyle/>
          <a:p>
            <a:r>
              <a:rPr lang="ru-RU" dirty="0" smtClean="0"/>
              <a:t>Правовые основы брака и семьи. Семейное право.</a:t>
            </a:r>
            <a:endParaRPr lang="ru-RU" dirty="0"/>
          </a:p>
        </p:txBody>
      </p:sp>
      <p:pic>
        <p:nvPicPr>
          <p:cNvPr id="4" name="Picture 5" descr="D:\валентинов день\c6d7aa451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616200"/>
            <a:ext cx="5473700" cy="424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500034" y="357166"/>
            <a:ext cx="7858180" cy="1285884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Браки недействительными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214554"/>
            <a:ext cx="4286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Если одно из лиц, вступающих в брак,</a:t>
            </a:r>
          </a:p>
          <a:p>
            <a:r>
              <a:rPr lang="ru-RU" sz="2800" dirty="0">
                <a:solidFill>
                  <a:srgbClr val="FF0000"/>
                </a:solidFill>
              </a:rPr>
              <a:t>скрыло от другого лица наличие </a:t>
            </a:r>
            <a:r>
              <a:rPr lang="ru-RU" sz="2800" dirty="0" smtClean="0">
                <a:solidFill>
                  <a:srgbClr val="FF0000"/>
                </a:solidFill>
              </a:rPr>
              <a:t>венерической </a:t>
            </a:r>
            <a:r>
              <a:rPr lang="ru-RU" sz="2800" dirty="0">
                <a:solidFill>
                  <a:srgbClr val="FF0000"/>
                </a:solidFill>
              </a:rPr>
              <a:t>болезни или </a:t>
            </a:r>
            <a:r>
              <a:rPr lang="ru-RU" sz="2800" dirty="0" smtClean="0">
                <a:solidFill>
                  <a:srgbClr val="FF0000"/>
                </a:solidFill>
              </a:rPr>
              <a:t>ВИЧ -инфекции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450057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Если брак зарегистрирован без намерения создать семью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500034" y="214290"/>
            <a:ext cx="8143932" cy="135732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Права и обязанности по поводу супружеской собственности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785926"/>
            <a:ext cx="4432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Законный режим имущества супругов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3116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Личная собственность супругов</a:t>
            </a:r>
          </a:p>
          <a:p>
            <a:r>
              <a:rPr lang="ru-RU" dirty="0"/>
              <a:t>1. Все то имущество, которое супруг нажил до брака</a:t>
            </a:r>
          </a:p>
          <a:p>
            <a:r>
              <a:rPr lang="ru-RU" dirty="0"/>
              <a:t>2. Имущество, полученное одним из супругов во время брака в дар, в порядке наследования</a:t>
            </a:r>
          </a:p>
          <a:p>
            <a:r>
              <a:rPr lang="ru-RU" dirty="0"/>
              <a:t>3. Предметы индивидуального пользования</a:t>
            </a:r>
          </a:p>
          <a:p>
            <a:r>
              <a:rPr lang="ru-RU" dirty="0"/>
              <a:t>4. Поощрительные премии того, у кого они были</a:t>
            </a:r>
          </a:p>
          <a:p>
            <a:r>
              <a:rPr lang="ru-RU" dirty="0"/>
              <a:t>5. То, что нажито в браке, но после фактического прекращения супружеских отношений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37862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Личным имуществом каждый супруг </a:t>
            </a:r>
            <a:r>
              <a:rPr lang="ru-RU" dirty="0">
                <a:solidFill>
                  <a:srgbClr val="0070C0"/>
                </a:solidFill>
              </a:rPr>
              <a:t>владеет, пользуется и распоряжается самостоятельно. </a:t>
            </a:r>
            <a:r>
              <a:rPr lang="ru-RU" dirty="0"/>
              <a:t>Не требуется согласия другого супруга на распоряжение личным имуществом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43438" y="785794"/>
            <a:ext cx="39290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Общее имущество супругов </a:t>
            </a:r>
            <a:r>
              <a:rPr lang="ru-RU" dirty="0"/>
              <a:t>- то имущество, которое нажито во время брака, за исключением того, что относится к личной собственности каждого из супругов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876"/>
            <a:ext cx="3571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Владение, пользование и распоряжение      ' общей собственностью супругов осуществляется по обоюдному согласию супругов, сообща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571736" y="2500306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6248" y="2500306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072066" y="3214686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Два способа раздела общей собственности супругов.</a:t>
            </a:r>
          </a:p>
        </p:txBody>
      </p:sp>
      <p:cxnSp>
        <p:nvCxnSpPr>
          <p:cNvPr id="11" name="Прямая со стрелкой 10"/>
          <p:cNvCxnSpPr>
            <a:endCxn id="16" idx="0"/>
          </p:cNvCxnSpPr>
          <p:nvPr/>
        </p:nvCxnSpPr>
        <p:spPr>
          <a:xfrm rot="5400000">
            <a:off x="4875612" y="4089802"/>
            <a:ext cx="1357322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786578" y="400050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428992" y="5357826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Добровольный порядок </a:t>
            </a:r>
            <a:endParaRPr lang="ru-RU" dirty="0" smtClean="0"/>
          </a:p>
          <a:p>
            <a:pPr algn="ctr"/>
            <a:r>
              <a:rPr lang="ru-RU" dirty="0" smtClean="0"/>
              <a:t>раздела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72132" y="4714884"/>
            <a:ext cx="3220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Судебный порядок раздела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21429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/>
              <a:t>Договорный режим имущества супругов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858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Брачный договор </a:t>
            </a:r>
            <a:r>
              <a:rPr lang="ru-RU" dirty="0"/>
              <a:t>- соглашение лиц, вступающих в брак, или соглашение супругов, определяющее имущественные права и обязанности супругов в браке и (или) в случае его расторжения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285860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Может изменить</a:t>
            </a:r>
            <a:r>
              <a:rPr lang="ru-RU" dirty="0"/>
              <a:t> установленный законом режим совместной собственности, установить режим совместной долевой или раздельной собственности на все имущество, на его отдельные виды или. на имущество каждого из супругов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3500438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Может определить:</a:t>
            </a:r>
          </a:p>
          <a:p>
            <a:r>
              <a:rPr lang="ru-RU" dirty="0"/>
              <a:t>а) права и обязанности по взаимному содержанию;</a:t>
            </a:r>
          </a:p>
          <a:p>
            <a:r>
              <a:rPr lang="ru-RU" dirty="0"/>
              <a:t>б) способы участия в доходах друг друга;</a:t>
            </a:r>
          </a:p>
          <a:p>
            <a:r>
              <a:rPr lang="ru-RU" dirty="0"/>
              <a:t>в) порядок несения каждым из них семейных расходов;</a:t>
            </a:r>
          </a:p>
          <a:p>
            <a:r>
              <a:rPr lang="ru-RU" dirty="0"/>
              <a:t>г) имущество, которое будет передано каждому из супругов в случае расторжения брака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0010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Задание.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Рассмотрите </a:t>
            </a:r>
            <a:r>
              <a:rPr lang="ru-RU" dirty="0"/>
              <a:t>следующие ситуации:</a:t>
            </a:r>
          </a:p>
          <a:p>
            <a:pPr marL="342900" indent="-342900"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трехкомнатной квартире жили Наталья Васильевна, Виктор Петрович и их дочь - студентка Даша. Недавно Даша вышла замуж и привела в дом мужа - Олега. Молодым выделили комнату. Даша попросила мать по-прежнему вести домашнее хозяйство при условии, что она и Олег будут вносить свою долю денег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342900" indent="-342900"/>
            <a:r>
              <a:rPr lang="ru-RU" dirty="0" smtClean="0"/>
              <a:t>2</a:t>
            </a:r>
            <a:r>
              <a:rPr lang="ru-RU" dirty="0"/>
              <a:t>.  Через некоторое время Даша попросила у матери выделить ей место в холодильнике и на полках в кухне, сказав, что хочет сама вести их с мужем хозяйство.</a:t>
            </a:r>
          </a:p>
          <a:p>
            <a:r>
              <a:rPr lang="ru-RU" dirty="0"/>
              <a:t>3.  Через год после вступления в брак Даша и Олег сумели купить квартиру и переехали от Дашиных родителей. К этому времени у них родился сын Алексей.</a:t>
            </a:r>
          </a:p>
          <a:p>
            <a:r>
              <a:rPr lang="ru-RU" dirty="0">
                <a:solidFill>
                  <a:srgbClr val="FF0000"/>
                </a:solidFill>
              </a:rPr>
              <a:t>Применительно к каждой ситуации определите, о каком количестве семей идет речь.</a:t>
            </a:r>
          </a:p>
          <a:p>
            <a:r>
              <a:rPr lang="ru-RU" dirty="0"/>
              <a:t>Задание. </a:t>
            </a:r>
            <a:endParaRPr lang="ru-RU" dirty="0" smtClean="0"/>
          </a:p>
          <a:p>
            <a:r>
              <a:rPr lang="ru-RU" dirty="0" smtClean="0"/>
              <a:t>Рассмотрите </a:t>
            </a:r>
            <a:r>
              <a:rPr lang="ru-RU" dirty="0"/>
              <a:t>и обсудите еще два случая из жизни:</a:t>
            </a:r>
          </a:p>
          <a:p>
            <a:r>
              <a:rPr lang="ru-RU" dirty="0"/>
              <a:t>1. Бабушка воспитывает внука - сына умершей дочери.</a:t>
            </a:r>
          </a:p>
          <a:p>
            <a:r>
              <a:rPr lang="ru-RU" dirty="0"/>
              <a:t>2. Одинокая женщина удочерила девочку из детского дома.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Являются </a:t>
            </a:r>
            <a:r>
              <a:rPr lang="ru-RU" dirty="0">
                <a:solidFill>
                  <a:srgbClr val="FF0000"/>
                </a:solidFill>
              </a:rPr>
              <a:t>ли эти объединения семьями? Свой ответ обоснуйте.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Дом. задание п.43 самостоятельно подготовить сообщения на тему : «права и обязанности детей в семье»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860" y="428604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Семья</a:t>
            </a:r>
            <a:endParaRPr lang="ru-RU" sz="4400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>
            <a:stCxn id="5" idx="2"/>
          </p:cNvCxnSpPr>
          <p:nvPr/>
        </p:nvCxnSpPr>
        <p:spPr>
          <a:xfrm rot="5400000">
            <a:off x="2795721" y="259681"/>
            <a:ext cx="87816" cy="1964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 rot="16200000" flipH="1">
            <a:off x="4688828" y="331118"/>
            <a:ext cx="87815" cy="1821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348" y="1357298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Социальная группа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1357298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Социальный институт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2214554"/>
            <a:ext cx="314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Основана на браке и кровном родстве, связана общностью быта и взаимной ответственностью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6314" y="2285992"/>
            <a:ext cx="3143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Деятельность его направлена на удовлетворение ряда важнейших человеческих потребностей</a:t>
            </a:r>
          </a:p>
        </p:txBody>
      </p:sp>
      <p:pic>
        <p:nvPicPr>
          <p:cNvPr id="14" name="Picture 5" descr="D:\клипарты\любовь\da852ab3e80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14884"/>
            <a:ext cx="2714614" cy="1879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Под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i="1" dirty="0">
                <a:solidFill>
                  <a:srgbClr val="FF0000"/>
                </a:solidFill>
              </a:rPr>
              <a:t>функциями семьи понимается способ проявления жизнедеятельности и активности семьи и ее членов. </a:t>
            </a:r>
            <a:endParaRPr lang="ru-RU" sz="3200" i="1" dirty="0" smtClean="0">
              <a:solidFill>
                <a:srgbClr val="FF0000"/>
              </a:solidFill>
            </a:endParaRPr>
          </a:p>
          <a:p>
            <a:r>
              <a:rPr lang="ru-RU" sz="3200" i="1" dirty="0" smtClean="0"/>
              <a:t>Эти </a:t>
            </a:r>
            <a:r>
              <a:rPr lang="ru-RU" sz="3200" i="1" dirty="0"/>
              <a:t>функции по ходу истории менялись: </a:t>
            </a:r>
            <a:endParaRPr lang="ru-RU" sz="3200" i="1" dirty="0" smtClean="0"/>
          </a:p>
          <a:p>
            <a:r>
              <a:rPr lang="ru-RU" sz="3200" i="1" dirty="0" smtClean="0"/>
              <a:t>они </a:t>
            </a:r>
            <a:r>
              <a:rPr lang="ru-RU" sz="3200" i="1" dirty="0"/>
              <a:t>обусловлены </a:t>
            </a:r>
            <a:r>
              <a:rPr lang="ru-RU" sz="3200" i="1" dirty="0" smtClean="0"/>
              <a:t>социально-экономическими </a:t>
            </a:r>
            <a:r>
              <a:rPr lang="ru-RU" sz="3200" i="1" dirty="0"/>
              <a:t>особенностями общества.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4"/>
            <a:ext cx="81439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Репродуктивная  </a:t>
            </a:r>
            <a:r>
              <a:rPr lang="ru-RU" dirty="0" smtClean="0"/>
              <a:t>Биологическое </a:t>
            </a:r>
            <a:r>
              <a:rPr lang="ru-RU" dirty="0"/>
              <a:t>воспроизводство населения — на общественном уровне и удовлетворение потребности в детях — на личностном уровне	</a:t>
            </a:r>
          </a:p>
          <a:p>
            <a:r>
              <a:rPr lang="ru-RU" dirty="0">
                <a:solidFill>
                  <a:srgbClr val="FF0000"/>
                </a:solidFill>
              </a:rPr>
              <a:t>Социализации</a:t>
            </a:r>
            <a:r>
              <a:rPr lang="ru-RU" dirty="0"/>
              <a:t>	Формирование индивида как личности	</a:t>
            </a:r>
          </a:p>
          <a:p>
            <a:r>
              <a:rPr lang="ru-RU" dirty="0">
                <a:solidFill>
                  <a:srgbClr val="FF0000"/>
                </a:solidFill>
              </a:rPr>
              <a:t>Хозяйственно-бытовая</a:t>
            </a:r>
            <a:r>
              <a:rPr lang="ru-RU" dirty="0"/>
              <a:t>	Ведение домашнего хозяйства, уход за детьми </a:t>
            </a:r>
            <a:r>
              <a:rPr lang="ru-RU" dirty="0" smtClean="0"/>
              <a:t>                      и </a:t>
            </a:r>
            <a:r>
              <a:rPr lang="ru-RU" dirty="0"/>
              <a:t>престарелыми членами семьи	</a:t>
            </a:r>
          </a:p>
          <a:p>
            <a:r>
              <a:rPr lang="ru-RU" dirty="0">
                <a:solidFill>
                  <a:srgbClr val="FF0000"/>
                </a:solidFill>
              </a:rPr>
              <a:t>Экономическая	</a:t>
            </a:r>
            <a:r>
              <a:rPr lang="ru-RU" dirty="0"/>
              <a:t>Материальная     поддержка     несовершеннолетних и нетрудоспособных членов семьи	</a:t>
            </a:r>
          </a:p>
          <a:p>
            <a:r>
              <a:rPr lang="ru-RU" dirty="0">
                <a:solidFill>
                  <a:srgbClr val="FF0000"/>
                </a:solidFill>
              </a:rPr>
              <a:t>Социально-статусная</a:t>
            </a:r>
            <a:r>
              <a:rPr lang="ru-RU" dirty="0"/>
              <a:t>	Предоставление определенного социального статуса членам семьи (наделение наследственными статусами — национальность, религия и др.), воспроизводство социальной структуры общества	</a:t>
            </a:r>
          </a:p>
          <a:p>
            <a:r>
              <a:rPr lang="ru-RU" dirty="0">
                <a:solidFill>
                  <a:srgbClr val="FF0000"/>
                </a:solidFill>
              </a:rPr>
              <a:t>Эмоциональная</a:t>
            </a:r>
            <a:r>
              <a:rPr lang="ru-RU" dirty="0"/>
              <a:t>	Оказание психологической поддержки членам семьи	</a:t>
            </a:r>
          </a:p>
          <a:p>
            <a:r>
              <a:rPr lang="ru-RU" dirty="0">
                <a:solidFill>
                  <a:srgbClr val="FF0000"/>
                </a:solidFill>
              </a:rPr>
              <a:t>Защитная</a:t>
            </a:r>
            <a:r>
              <a:rPr lang="ru-RU" dirty="0"/>
              <a:t>	Физическая, экономическая, психологическая защита членов семьи	</a:t>
            </a:r>
          </a:p>
          <a:p>
            <a:r>
              <a:rPr lang="ru-RU" dirty="0">
                <a:solidFill>
                  <a:srgbClr val="FF0000"/>
                </a:solidFill>
              </a:rPr>
              <a:t>Духовно-нравственная</a:t>
            </a:r>
            <a:r>
              <a:rPr lang="ru-RU" dirty="0"/>
              <a:t>	Развитие личности каждого члена семьи	</a:t>
            </a:r>
          </a:p>
          <a:p>
            <a:r>
              <a:rPr lang="ru-RU" dirty="0" err="1">
                <a:solidFill>
                  <a:srgbClr val="FF0000"/>
                </a:solidFill>
              </a:rPr>
              <a:t>Досуговая</a:t>
            </a:r>
            <a:r>
              <a:rPr lang="ru-RU" dirty="0"/>
              <a:t>	Организация рационального досуга, взаимообогащение интересов членов семьи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248619" y="751589"/>
            <a:ext cx="6581677" cy="536420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001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Брак </a:t>
            </a:r>
            <a:r>
              <a:rPr lang="ru-RU" sz="2800" b="1" i="1" dirty="0"/>
              <a:t>— это исторически меняющаяся социальная форма отношений, между женщиной и мужчиной, посредством которой общество упорядочивает и санкционирует их интимную жизнь, устанавливает супружеские, родительские и другие родственные права и обязанности.</a:t>
            </a:r>
            <a:endParaRPr lang="ru-RU" sz="2800" dirty="0"/>
          </a:p>
        </p:txBody>
      </p:sp>
      <p:pic>
        <p:nvPicPr>
          <p:cNvPr id="3" name="Picture 4" descr="D:\клипарты\любовь\27fadc78836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786190"/>
            <a:ext cx="4086700" cy="254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42860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Виды брака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85720" y="1500174"/>
            <a:ext cx="2643206" cy="107157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Юридический</a:t>
            </a:r>
          </a:p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428992" y="1500174"/>
            <a:ext cx="2357454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Гражданский</a:t>
            </a:r>
          </a:p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215074" y="1428736"/>
            <a:ext cx="2357454" cy="10001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Церковный</a:t>
            </a:r>
          </a:p>
          <a:p>
            <a:pPr algn="ctr"/>
            <a:r>
              <a:rPr lang="ru-RU" dirty="0" smtClean="0"/>
              <a:t>брак</a:t>
            </a:r>
            <a:endParaRPr lang="ru-RU" dirty="0"/>
          </a:p>
        </p:txBody>
      </p:sp>
      <p:pic>
        <p:nvPicPr>
          <p:cNvPr id="8" name="Picture 4" descr="D:\валентинов день\snt_valent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643182"/>
            <a:ext cx="2041319" cy="342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im3-tub.yandex.net/i?id=39489832&amp;tov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500570"/>
            <a:ext cx="2653409" cy="1857388"/>
          </a:xfrm>
          <a:prstGeom prst="rect">
            <a:avLst/>
          </a:prstGeom>
          <a:noFill/>
        </p:spPr>
      </p:pic>
      <p:pic>
        <p:nvPicPr>
          <p:cNvPr id="2056" name="Picture 8" descr="http://im6-tub.yandex.net/i?id=43846021&amp;tov=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714620"/>
            <a:ext cx="2580986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357166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Признаки брака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Двойная волна 2"/>
          <p:cNvSpPr/>
          <p:nvPr/>
        </p:nvSpPr>
        <p:spPr>
          <a:xfrm>
            <a:off x="714348" y="1142984"/>
            <a:ext cx="2000264" cy="78581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Союз мужчины и женщины</a:t>
            </a:r>
          </a:p>
        </p:txBody>
      </p:sp>
      <p:sp>
        <p:nvSpPr>
          <p:cNvPr id="5" name="Двойная волна 4"/>
          <p:cNvSpPr/>
          <p:nvPr/>
        </p:nvSpPr>
        <p:spPr>
          <a:xfrm>
            <a:off x="3214678" y="1571612"/>
            <a:ext cx="1928826" cy="71438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Единобрачный союз</a:t>
            </a:r>
          </a:p>
        </p:txBody>
      </p:sp>
      <p:sp>
        <p:nvSpPr>
          <p:cNvPr id="6" name="Волна 5"/>
          <p:cNvSpPr/>
          <p:nvPr/>
        </p:nvSpPr>
        <p:spPr>
          <a:xfrm>
            <a:off x="5572132" y="1071546"/>
            <a:ext cx="1928826" cy="85725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Свободный союз</a:t>
            </a:r>
          </a:p>
        </p:txBody>
      </p:sp>
      <p:sp>
        <p:nvSpPr>
          <p:cNvPr id="7" name="Двойная волна 6"/>
          <p:cNvSpPr/>
          <p:nvPr/>
        </p:nvSpPr>
        <p:spPr>
          <a:xfrm>
            <a:off x="2928926" y="2571744"/>
            <a:ext cx="2714644" cy="1643074"/>
          </a:xfrm>
          <a:prstGeom prst="doubleWave">
            <a:avLst>
              <a:gd name="adj1" fmla="val 625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Союз, который порождает между супругами юридические права и обязанности</a:t>
            </a:r>
          </a:p>
        </p:txBody>
      </p:sp>
      <p:sp>
        <p:nvSpPr>
          <p:cNvPr id="8" name="Двойная волна 7"/>
          <p:cNvSpPr/>
          <p:nvPr/>
        </p:nvSpPr>
        <p:spPr>
          <a:xfrm>
            <a:off x="642910" y="3643314"/>
            <a:ext cx="2000264" cy="92869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Равноправный союз</a:t>
            </a:r>
          </a:p>
        </p:txBody>
      </p:sp>
      <p:sp>
        <p:nvSpPr>
          <p:cNvPr id="9" name="Двойная волна 8"/>
          <p:cNvSpPr/>
          <p:nvPr/>
        </p:nvSpPr>
        <p:spPr>
          <a:xfrm>
            <a:off x="6072198" y="3500438"/>
            <a:ext cx="2286016" cy="142876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Союз, зарегистрированный в органах </a:t>
            </a:r>
            <a:r>
              <a:rPr lang="ru-RU" dirty="0" err="1"/>
              <a:t>ЗАГСа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1000100" y="285728"/>
            <a:ext cx="6786610" cy="178595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Условия действительности брака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500306"/>
            <a:ext cx="4500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Не должны состоять в зарегистрированном браке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1968" y="2500306"/>
            <a:ext cx="4214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Не должны быть близкими родственниками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876"/>
            <a:ext cx="2989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Взаимное согласие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3429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Обе стороны должны быть дееспособными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286256"/>
            <a:ext cx="33575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Не должны быть </a:t>
            </a:r>
            <a:r>
              <a:rPr lang="ru-RU" sz="2400" dirty="0" smtClean="0">
                <a:solidFill>
                  <a:srgbClr val="FF0000"/>
                </a:solidFill>
              </a:rPr>
              <a:t>усыновителями и </a:t>
            </a:r>
            <a:r>
              <a:rPr lang="ru-RU" sz="2400" dirty="0">
                <a:solidFill>
                  <a:srgbClr val="FF0000"/>
                </a:solidFill>
              </a:rPr>
              <a:t>усыновленными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4643446"/>
            <a:ext cx="4756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Достижение брачного возраста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655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Правовые основы брака и семьи. Семейное право.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брака и семьи. Семейное право.</dc:title>
  <dc:creator>www</dc:creator>
  <cp:lastModifiedBy>Семья</cp:lastModifiedBy>
  <cp:revision>8</cp:revision>
  <dcterms:created xsi:type="dcterms:W3CDTF">2010-02-18T15:15:57Z</dcterms:created>
  <dcterms:modified xsi:type="dcterms:W3CDTF">2011-05-05T14:17:17Z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673183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