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http://upload.wikimedia.org/wikipedia/commons/6/6e/Freshwater_angelfish_biodome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ru.wikipedia.org/wiki/%D0%A4%D0%B0%D0%B9%D0%BB:Puntius_tetrazona_(aka).jpg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6/6e/Freshwater_angelfish_biodome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A4%D0%B0%D0%B9%D0%BB:Puntius_tetrazona_(aka)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6/6e/Freshwater_angelfish_biodome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 ?><Relationships xmlns="http://schemas.openxmlformats.org/package/2006/relationships"><Relationship Id="rId8" Target="http://ru.wikipedia.org/wiki/%D0%9D%D0%B5%D1%80%D0%B5%D1%81%D1%82" TargetMode="External" Type="http://schemas.openxmlformats.org/officeDocument/2006/relationships/hyperlink"/><Relationship Id="rId3" Target="http://ru.wikipedia.org/wiki/%D0%9D%D0%B5%D0%B9%D1%80%D0%BE%D0%BD" TargetMode="External" Type="http://schemas.openxmlformats.org/officeDocument/2006/relationships/hyperlink"/><Relationship Id="rId7" Target="http://ru.wikipedia.org/wiki/%D0%9B%D0%BE%D1%81%D0%BE%D1%81%D0%B8" TargetMode="External" Type="http://schemas.openxmlformats.org/officeDocument/2006/relationships/hyperlink"/><Relationship Id="rId2" Target="http://ru.wikipedia.org/wiki/%D0%9F%D0%BE%D0%B7%D0%B2%D0%BE%D0%BD%D0%BE%D1%87%D0%BD%D0%B8%D0%BA" TargetMode="External" Type="http://schemas.openxmlformats.org/officeDocument/2006/relationships/hyperlink"/><Relationship Id="rId1" Target="../slideLayouts/slideLayout4.xml" Type="http://schemas.openxmlformats.org/officeDocument/2006/relationships/slideLayout"/><Relationship Id="rId6" Target="http://ru.wikipedia.org/wiki/%D0%A1%D0%BF%D0%B5%D0%BA%D1%82%D1%80" TargetMode="External" Type="http://schemas.openxmlformats.org/officeDocument/2006/relationships/hyperlink"/><Relationship Id="rId5" Target="http://ru.wikipedia.org/wiki/%D0%A5%D1%80%D1%83%D1%81%D1%82%D0%B0%D0%BB%D0%B8%D0%BA" TargetMode="External" Type="http://schemas.openxmlformats.org/officeDocument/2006/relationships/hyperlink"/><Relationship Id="rId4" Target="http://ru.wikipedia.org/wiki/%D0%93%D0%BB%D0%B0%D0%B7" TargetMode="External" Type="http://schemas.openxmlformats.org/officeDocument/2006/relationships/hyperlink"/><Relationship Id="rId9" Target="../media/image8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7198568" cy="269173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Рыбы</a:t>
            </a:r>
            <a:endParaRPr lang="ru-RU" sz="4000" b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Выполнила</a:t>
            </a:r>
            <a:br>
              <a:rPr lang="ru-RU" sz="2000" dirty="0" smtClean="0"/>
            </a:br>
            <a:r>
              <a:rPr lang="ru-RU" sz="2000" dirty="0" smtClean="0"/>
              <a:t>ученица 7 класса </a:t>
            </a:r>
            <a:br>
              <a:rPr lang="ru-RU" sz="2000" dirty="0" smtClean="0"/>
            </a:br>
            <a:r>
              <a:rPr lang="ru-RU" sz="2000" dirty="0" smtClean="0"/>
              <a:t>Белоусова Наталья</a:t>
            </a:r>
          </a:p>
          <a:p>
            <a:r>
              <a:rPr lang="ru-RU" sz="2000" dirty="0" smtClean="0"/>
              <a:t>Проверил учитель</a:t>
            </a:r>
          </a:p>
          <a:p>
            <a:r>
              <a:rPr lang="ru-RU" sz="2000" dirty="0" smtClean="0"/>
              <a:t>Отряскина Т.А </a:t>
            </a:r>
            <a:endParaRPr lang="ru-RU" sz="2000" dirty="0"/>
          </a:p>
        </p:txBody>
      </p:sp>
      <p:pic>
        <p:nvPicPr>
          <p:cNvPr id="4" name="Picture 2" descr="Файл:Freshwater angelfish biodom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04664"/>
            <a:ext cx="3407701" cy="2555776"/>
          </a:xfrm>
          <a:prstGeom prst="rect">
            <a:avLst/>
          </a:prstGeom>
          <a:noFill/>
        </p:spPr>
      </p:pic>
      <p:pic>
        <p:nvPicPr>
          <p:cNvPr id="5" name="Picture 2" descr="C:\Users\Public\Pictures\Sample Pictures\250px-Goldfis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76672"/>
            <a:ext cx="3178525" cy="2593677"/>
          </a:xfrm>
          <a:prstGeom prst="rect">
            <a:avLst/>
          </a:prstGeom>
          <a:noFill/>
        </p:spPr>
      </p:pic>
      <p:pic>
        <p:nvPicPr>
          <p:cNvPr id="6" name="Picture 2" descr="http://upload.wikimedia.org/wikipedia/commons/thumb/2/2f/Puntius_tetrazona_%28aka%29.jpg/250px-Puntius_tetrazona_%28aka%29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4221088"/>
            <a:ext cx="3102520" cy="2272145"/>
          </a:xfrm>
          <a:prstGeom prst="rect">
            <a:avLst/>
          </a:prstGeom>
          <a:noFill/>
        </p:spPr>
      </p:pic>
      <p:pic>
        <p:nvPicPr>
          <p:cNvPr id="9" name="Picture 2" descr="C:\Users\Public\Pictures\Sample Pictures\800px-Macropodus_opercularis_-_front_(aka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4005064"/>
            <a:ext cx="3302359" cy="241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Рыбы-Википедия</a:t>
            </a:r>
          </a:p>
          <a:p>
            <a:r>
              <a:rPr lang="ru-RU" dirty="0" smtClean="0"/>
              <a:t>Яндекс картинки про рыбок</a:t>
            </a:r>
          </a:p>
          <a:p>
            <a:r>
              <a:rPr lang="ru-RU" dirty="0" smtClean="0"/>
              <a:t>Яндекс Костные рыбы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Костные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Костные рыбы</a:t>
            </a:r>
            <a:r>
              <a:rPr lang="ru-RU" dirty="0" smtClean="0"/>
              <a:t>  — класс рыб, имеющих парные конечности (плавники). Рот этих рыб образован хватающими челюстями с зубами, жабры расположены на жаберных дугах с внутренней скелетной опорой, ноздри парные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ru-RU" i="1" dirty="0" smtClean="0"/>
          </a:p>
          <a:p>
            <a:endParaRPr lang="ru-RU" dirty="0"/>
          </a:p>
        </p:txBody>
      </p:sp>
      <p:pic>
        <p:nvPicPr>
          <p:cNvPr id="1026" name="Picture 2" descr="Файл:Freshwater angelfish biodom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214554"/>
            <a:ext cx="4079776" cy="3059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Двуполое размножение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4067204" cy="4911741"/>
          </a:xfrm>
        </p:spPr>
        <p:txBody>
          <a:bodyPr>
            <a:noAutofit/>
          </a:bodyPr>
          <a:lstStyle/>
          <a:p>
            <a:r>
              <a:rPr lang="ru-RU" sz="1400" dirty="0" smtClean="0"/>
              <a:t>Двуполое размножение является наиболее обычной и широко распространенной его формой. При этом способе репродукции, самки и самцы внутри вида являются четко отделенными. При этом некоторые виды могут демонстрировать очень ярко выраженные вторичные половые признаки, или </a:t>
            </a:r>
            <a:r>
              <a:rPr lang="ru-RU" sz="1400" b="1" dirty="0" smtClean="0"/>
              <a:t>половой диморфизм</a:t>
            </a:r>
            <a:r>
              <a:rPr lang="ru-RU" sz="1400" dirty="0" smtClean="0"/>
              <a:t>. Эти характеристики вторичных половых признаков обычно проявляются только одним полом (в большинстве случаев — у самцов), не относятся к половому созреванию, могут интенсифицироваться на протяжении брачного сезона, не оказывают содействие индивидуальному выживанию. Вторичные половые признаки могут проявляться в виде различий в размерах тела, частей тела (например, удлиненные плавники), строения тела (например, выросты на голове), расположении зубов, окраске, а также встречаются в виде отличий между акустическими, химическими, электрическими и характеристиками самцов и самок. </a:t>
            </a:r>
          </a:p>
          <a:p>
            <a:endParaRPr lang="ru-RU" sz="1400" dirty="0"/>
          </a:p>
        </p:txBody>
      </p:sp>
      <p:pic>
        <p:nvPicPr>
          <p:cNvPr id="22530" name="Picture 2" descr="C:\Users\Public\Pictures\Sample Pictures\250px-Goldfis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88840"/>
            <a:ext cx="3796241" cy="3097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Пищеварительная система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dirty="0" smtClean="0"/>
              <a:t>Из ротовой полости пища переходит в глотку, из неё в пищевод, а затем в объёмистый желудок или сразу в кишечник . В желудке происходит частичное переваривание пищи под воздействием желудочного сока. Окончательное переваривание пищи происходит в тонком кишечнике. В начальный отдел тонкого кишечника впадает проток желчного пузыря печени и протоки поджелудочной железы. В тонком кишечнике питательные вещества всасываются в кровь, а непереваренные останки поступают в заднюю кишку и удаляются через анальное отверстие.</a:t>
            </a:r>
          </a:p>
          <a:p>
            <a:endParaRPr lang="ru-RU" dirty="0"/>
          </a:p>
        </p:txBody>
      </p:sp>
      <p:pic>
        <p:nvPicPr>
          <p:cNvPr id="5" name="Picture 2" descr="http://upload.wikimedia.org/wikipedia/commons/thumb/2/2f/Puntius_tetrazona_%28aka%29.jpg/250px-Puntius_tetrazona_%28aka%29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00808"/>
            <a:ext cx="3803224" cy="2785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Дыхательная система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Рыбы постоянно заглатывают воду. Из ротовой полости вода проходит через жаберные щели, омывает жабры и из-под жаберных крышек выходит наружу. Жабры состоят из жаберных дуг и тонких жаберных лепестков, пронизанных мельчайшими капиллярами. Из воды в кровь поступает кислород, а из крови в воду удаляется углекислый газ.</a:t>
            </a:r>
          </a:p>
          <a:p>
            <a:endParaRPr lang="ru-RU" dirty="0"/>
          </a:p>
        </p:txBody>
      </p:sp>
      <p:pic>
        <p:nvPicPr>
          <p:cNvPr id="17409" name="Picture 1" descr="C:\Users\Ученик\Desktop\300px-FishGills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5715" y="1412776"/>
            <a:ext cx="4808285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Кровеносная система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У рыб она замкнутая, Сердце состоит из 2 камер: предсердия и желудочка. От желудочка к жабрам отходит большой кровеносный сосуд - аорта, ветвящийся на более мелкие - артерии. В жабрах артерии образуют густую сеть мельчайших сосудов - капилляров. После обогащения крови кислородом (обогащённая кислородом кровь называется артериальной) сосуды вновь собираются в артерию, которая ветвится на более мелкие артерии и капилляры. В органах тела через стенки капилляров кислород и питательные вещества поступают в ткани, а из тканей в кровь - углекислый газ и другие продукты жизнедеятельности.</a:t>
            </a:r>
          </a:p>
          <a:p>
            <a:endParaRPr lang="ru-RU" dirty="0"/>
          </a:p>
        </p:txBody>
      </p:sp>
      <p:pic>
        <p:nvPicPr>
          <p:cNvPr id="5" name="Picture 2" descr="C:\Users\Public\Pictures\Sample Pictures\800px-Macropodus_opercularis_-_front_(aka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8840"/>
            <a:ext cx="4287084" cy="3134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Выделительная система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Ненужные для организма вещества выделяются из крови когда она проходит через органы выделения — почки. От почек отходит два мочеточника, по которым моча стекает в мочевой пузырь, и удаляется наружу через особое отверстие позади анального.</a:t>
            </a:r>
          </a:p>
          <a:p>
            <a:endParaRPr lang="ru-RU" dirty="0"/>
          </a:p>
        </p:txBody>
      </p:sp>
      <p:pic>
        <p:nvPicPr>
          <p:cNvPr id="5" name="Picture 2" descr="Файл:Freshwater angelfish biodome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178300" y="2542778"/>
            <a:ext cx="3521075" cy="2640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Скелет</a:t>
            </a:r>
            <a:endParaRPr lang="ru-RU" dirty="0"/>
          </a:p>
        </p:txBody>
      </p:sp>
      <p:pic>
        <p:nvPicPr>
          <p:cNvPr id="20482" name="Picture 2" descr="C:\Users\Public\Pictures\Sample Pictures\450px-Perch_sceleto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2204864"/>
            <a:ext cx="4437450" cy="3018611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dirty="0" smtClean="0"/>
              <a:t>Череп состоит из верхних и нижних челюстей, костей глазниц и жаберного аппарата.</a:t>
            </a:r>
          </a:p>
          <a:p>
            <a:r>
              <a:rPr lang="ru-RU" sz="2000" dirty="0" smtClean="0"/>
              <a:t>Скелет туловища состоит  из 10 </a:t>
            </a:r>
          </a:p>
          <a:p>
            <a:pPr>
              <a:buNone/>
            </a:pPr>
            <a:r>
              <a:rPr lang="ru-RU" sz="2000" dirty="0" smtClean="0"/>
              <a:t>позвонков с отростками-дугами.</a:t>
            </a:r>
          </a:p>
          <a:p>
            <a:r>
              <a:rPr lang="ru-RU" sz="2000" dirty="0" smtClean="0"/>
              <a:t>Скелет плавников состоит из парных и непарных  плавников.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Нервная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285860"/>
            <a:ext cx="3924328" cy="6031572"/>
          </a:xfrm>
        </p:spPr>
        <p:txBody>
          <a:bodyPr>
            <a:noAutofit/>
          </a:bodyPr>
          <a:lstStyle/>
          <a:p>
            <a:r>
              <a:rPr lang="ru-RU" sz="1200" dirty="0" smtClean="0"/>
              <a:t>Спинной мозг проходит внутри нервных дуг позвонков по всей длине </a:t>
            </a:r>
            <a:r>
              <a:rPr lang="ru-RU" sz="1200" dirty="0" smtClean="0">
                <a:hlinkClick r:id="rId2" action="ppaction://hlinkfile" tooltip="Позвоночник"/>
              </a:rPr>
              <a:t>позвоночника</a:t>
            </a:r>
            <a:r>
              <a:rPr lang="ru-RU" sz="1200" dirty="0" smtClean="0"/>
              <a:t> рыбы. Аналогично миомерам и позвоночнику, в строении спинного мозга наблюдается сегментация. В каждом сегменте тела сенсорные нейроны входят в спинной мозг через дорсальные корешки, а двигательные </a:t>
            </a:r>
            <a:r>
              <a:rPr lang="ru-RU" sz="1200" dirty="0" smtClean="0">
                <a:hlinkClick r:id="rId3" action="ppaction://hlinkfile" tooltip="Нейрон"/>
              </a:rPr>
              <a:t>нейроны</a:t>
            </a:r>
            <a:r>
              <a:rPr lang="ru-RU" sz="1200" dirty="0" smtClean="0"/>
              <a:t> выходят из него через вентральные.</a:t>
            </a:r>
          </a:p>
          <a:p>
            <a:r>
              <a:rPr lang="ru-RU" sz="1200" dirty="0" smtClean="0">
                <a:hlinkClick r:id="rId4" action="ppaction://hlinkfile" tooltip="Глаз"/>
              </a:rPr>
              <a:t>Глаза</a:t>
            </a:r>
            <a:r>
              <a:rPr lang="ru-RU" sz="1200" dirty="0" smtClean="0"/>
              <a:t> рыб по своему строению очень схожи с глазами других позвоночных. Главное принципиальное отличие рыбьего глаза заключается в том, что для фокусирования на предмете рыбы не изменяют кривизну </a:t>
            </a:r>
            <a:r>
              <a:rPr lang="ru-RU" sz="1200" dirty="0" smtClean="0">
                <a:hlinkClick r:id="rId5" action="ppaction://hlinkfile" tooltip="Хрусталик"/>
              </a:rPr>
              <a:t>хрусталика</a:t>
            </a:r>
            <a:r>
              <a:rPr lang="ru-RU" sz="1200" dirty="0" smtClean="0"/>
              <a:t>, а приближают или отдаляют его от роговицы. Структура сетчатки варьирует для рыб в зависимости от места их обитания: у глубоководных видов глаза приспособлены для восприятия света преимущественно красной части </a:t>
            </a:r>
            <a:r>
              <a:rPr lang="ru-RU" sz="1200" dirty="0" smtClean="0">
                <a:hlinkClick r:id="rId6" action="ppaction://hlinkfile" tooltip="Спектр"/>
              </a:rPr>
              <a:t>спектра</a:t>
            </a:r>
            <a:r>
              <a:rPr lang="ru-RU" sz="1200" dirty="0" smtClean="0"/>
              <a:t>, а рыбы, которые живут на мелководье, воспринимают более широкий спектр.</a:t>
            </a:r>
          </a:p>
          <a:p>
            <a:r>
              <a:rPr lang="ru-RU" sz="1200" dirty="0" smtClean="0"/>
              <a:t>Нюх и вкус позволяют рыбам ориентироваться в химическом составе окружающей среды. Способность рыб к ощущению химических сигналов хорошо иллюстрируется </a:t>
            </a:r>
            <a:r>
              <a:rPr lang="ru-RU" sz="1200" dirty="0" smtClean="0">
                <a:hlinkClick r:id="rId7" action="ppaction://hlinkfile" tooltip="Лососи"/>
              </a:rPr>
              <a:t>лососями</a:t>
            </a:r>
            <a:r>
              <a:rPr lang="ru-RU" sz="1200" dirty="0" smtClean="0"/>
              <a:t>, которые идя на </a:t>
            </a:r>
            <a:r>
              <a:rPr lang="ru-RU" sz="1200" dirty="0" smtClean="0">
                <a:hlinkClick r:id="rId8" action="ppaction://hlinkfile" tooltip="Нерест"/>
              </a:rPr>
              <a:t>нерест</a:t>
            </a:r>
            <a:r>
              <a:rPr lang="ru-RU" sz="1200" dirty="0" smtClean="0"/>
              <a:t> из моря к речным системам, определяют по вкусу воды именно тот ручей, в котором когда-то сами вышли из икры</a:t>
            </a:r>
          </a:p>
          <a:p>
            <a:endParaRPr lang="ru-RU" sz="1200" dirty="0"/>
          </a:p>
        </p:txBody>
      </p:sp>
      <p:pic>
        <p:nvPicPr>
          <p:cNvPr id="21506" name="Picture 2" descr="C:\Users\Ученик\Desktop\150px-Fish_brai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9" cstate="print"/>
          <a:stretch>
            <a:fillRect/>
          </a:stretch>
        </p:blipFill>
        <p:spPr bwMode="auto">
          <a:xfrm>
            <a:off x="5429256" y="1428736"/>
            <a:ext cx="2090722" cy="3651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</TotalTime>
  <Words>532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Рыбы</vt:lpstr>
      <vt:lpstr>Класс Костные</vt:lpstr>
      <vt:lpstr>Двуполое размножение </vt:lpstr>
      <vt:lpstr>Пищеварительная система </vt:lpstr>
      <vt:lpstr>Дыхательная система </vt:lpstr>
      <vt:lpstr>Кровеносная система </vt:lpstr>
      <vt:lpstr>Выделительная система </vt:lpstr>
      <vt:lpstr>Скелет</vt:lpstr>
      <vt:lpstr>Нервная система</vt:lpstr>
      <vt:lpstr>Информационные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Акулы</dc:title>
  <dc:creator>Ученик</dc:creator>
  <cp:lastModifiedBy>У</cp:lastModifiedBy>
  <cp:revision>16</cp:revision>
  <dcterms:created xsi:type="dcterms:W3CDTF">2011-02-11T10:44:57Z</dcterms:created>
  <dcterms:modified xsi:type="dcterms:W3CDTF">2011-02-15T09:05:32Z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228358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