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DFC7B-DBBA-4AF6-B3FB-8FECCFF26F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A86916A7-EBEB-4231-8FE3-50143C810873}" type="pres">
      <dgm:prSet presAssocID="{967DFC7B-DBBA-4AF6-B3FB-8FECCFF26F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9FCD0-A0EE-4BDA-A332-30E6756B5793}" type="presOf" srcId="{967DFC7B-DBBA-4AF6-B3FB-8FECCFF26F30}" destId="{A86916A7-EBEB-4231-8FE3-50143C810873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CF721-ABDC-4031-882E-7BC4B7AA2310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EF62157-0AD9-45EE-A8F9-02B1BA553ABC}">
      <dgm:prSet phldrT="[Текст]" custT="1"/>
      <dgm:spPr/>
      <dgm:t>
        <a:bodyPr/>
        <a:lstStyle/>
        <a:p>
          <a:r>
            <a:rPr lang="kk-KZ" sz="3200" dirty="0" smtClean="0"/>
            <a:t>Кислород</a:t>
          </a:r>
          <a:endParaRPr lang="ru-RU" sz="3200" dirty="0"/>
        </a:p>
      </dgm:t>
    </dgm:pt>
    <dgm:pt modelId="{19ED7728-26FD-477B-A42F-67C9CC1157C7}" type="parTrans" cxnId="{F1CF38D5-A773-465F-A6B1-4C3353C0F50C}">
      <dgm:prSet/>
      <dgm:spPr/>
      <dgm:t>
        <a:bodyPr/>
        <a:lstStyle/>
        <a:p>
          <a:endParaRPr lang="ru-RU"/>
        </a:p>
      </dgm:t>
    </dgm:pt>
    <dgm:pt modelId="{5A82A4C6-9110-4493-8453-60B76874816A}" type="sibTrans" cxnId="{F1CF38D5-A773-465F-A6B1-4C3353C0F50C}">
      <dgm:prSet/>
      <dgm:spPr/>
      <dgm:t>
        <a:bodyPr/>
        <a:lstStyle/>
        <a:p>
          <a:endParaRPr lang="ru-RU"/>
        </a:p>
      </dgm:t>
    </dgm:pt>
    <dgm:pt modelId="{D8808475-A718-4051-B030-1516183B37BF}">
      <dgm:prSet phldrT="[Текст]" custT="1"/>
      <dgm:spPr/>
      <dgm:t>
        <a:bodyPr/>
        <a:lstStyle/>
        <a:p>
          <a:r>
            <a:rPr lang="kk-KZ" sz="2800" dirty="0" smtClean="0"/>
            <a:t>Восстановление (процесс фотосинтеза).</a:t>
          </a:r>
          <a:endParaRPr lang="ru-RU" sz="2800" dirty="0"/>
        </a:p>
      </dgm:t>
    </dgm:pt>
    <dgm:pt modelId="{C425C0D5-3180-4FAE-BCDF-F202AAC98D7F}" type="parTrans" cxnId="{5FAF483C-B120-4B8B-A128-5D3B660541E5}">
      <dgm:prSet/>
      <dgm:spPr/>
      <dgm:t>
        <a:bodyPr/>
        <a:lstStyle/>
        <a:p>
          <a:endParaRPr lang="ru-RU"/>
        </a:p>
      </dgm:t>
    </dgm:pt>
    <dgm:pt modelId="{AEFEA20D-059C-46A0-B636-A03B8B56B30A}" type="sibTrans" cxnId="{5FAF483C-B120-4B8B-A128-5D3B660541E5}">
      <dgm:prSet/>
      <dgm:spPr/>
      <dgm:t>
        <a:bodyPr/>
        <a:lstStyle/>
        <a:p>
          <a:endParaRPr lang="ru-RU"/>
        </a:p>
      </dgm:t>
    </dgm:pt>
    <dgm:pt modelId="{C858D0A0-CC1F-476E-BEE4-47FC64F2D29B}">
      <dgm:prSet phldrT="[Текст]" custT="1"/>
      <dgm:spPr/>
      <dgm:t>
        <a:bodyPr/>
        <a:lstStyle/>
        <a:p>
          <a:r>
            <a:rPr lang="kk-KZ" sz="2400" dirty="0" smtClean="0"/>
            <a:t>Уменьшение</a:t>
          </a:r>
        </a:p>
        <a:p>
          <a:r>
            <a:rPr lang="kk-KZ" sz="2400" dirty="0" smtClean="0"/>
            <a:t>(дыхание, горение, гниение).</a:t>
          </a:r>
          <a:endParaRPr lang="ru-RU" sz="2400" dirty="0"/>
        </a:p>
      </dgm:t>
    </dgm:pt>
    <dgm:pt modelId="{41C4CB15-F674-4ADE-8AF4-9F84DAD88950}" type="parTrans" cxnId="{4E14F0E8-FC78-4D09-948E-B73B108CDD79}">
      <dgm:prSet/>
      <dgm:spPr/>
      <dgm:t>
        <a:bodyPr/>
        <a:lstStyle/>
        <a:p>
          <a:endParaRPr lang="ru-RU"/>
        </a:p>
      </dgm:t>
    </dgm:pt>
    <dgm:pt modelId="{732AF1B3-5A2A-41BA-97F3-BEAD0AB106D9}" type="sibTrans" cxnId="{4E14F0E8-FC78-4D09-948E-B73B108CDD79}">
      <dgm:prSet/>
      <dgm:spPr/>
      <dgm:t>
        <a:bodyPr/>
        <a:lstStyle/>
        <a:p>
          <a:endParaRPr lang="ru-RU"/>
        </a:p>
      </dgm:t>
    </dgm:pt>
    <dgm:pt modelId="{D48AAE1C-2931-498D-95AD-E36C6C9CB8FB}" type="pres">
      <dgm:prSet presAssocID="{ABFCF721-ABDC-4031-882E-7BC4B7AA23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588F5-F9A7-49AD-99FD-605D1508E2F8}" type="pres">
      <dgm:prSet presAssocID="{8EF62157-0AD9-45EE-A8F9-02B1BA553ABC}" presName="node" presStyleLbl="node1" presStyleIdx="0" presStyleCnt="3" custRadScaleRad="98482" custRadScaleInc="-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E38FF-58B1-426B-AC09-18186212A900}" type="pres">
      <dgm:prSet presAssocID="{5A82A4C6-9110-4493-8453-60B76874816A}" presName="sibTrans" presStyleLbl="sibTrans2D1" presStyleIdx="0" presStyleCnt="3" custScaleX="319406" custScaleY="111314" custLinFactNeighborX="7426" custLinFactNeighborY="9796"/>
      <dgm:spPr/>
      <dgm:t>
        <a:bodyPr/>
        <a:lstStyle/>
        <a:p>
          <a:endParaRPr lang="ru-RU"/>
        </a:p>
      </dgm:t>
    </dgm:pt>
    <dgm:pt modelId="{71DBD353-FA7C-4335-AD27-696E989FF923}" type="pres">
      <dgm:prSet presAssocID="{5A82A4C6-9110-4493-8453-60B76874816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2B0AD86-662B-4CD7-B2EE-99628F8F3B65}" type="pres">
      <dgm:prSet presAssocID="{D8808475-A718-4051-B030-1516183B37BF}" presName="node" presStyleLbl="node1" presStyleIdx="1" presStyleCnt="3" custScaleX="135872" custScaleY="137305" custRadScaleRad="107463" custRadScaleInc="-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2B991-A50A-40FE-BA5C-DE6FA1817BFF}" type="pres">
      <dgm:prSet presAssocID="{AEFEA20D-059C-46A0-B636-A03B8B56B30A}" presName="sibTrans" presStyleLbl="sibTrans2D1" presStyleIdx="1" presStyleCnt="3" custScaleX="121667" custScaleY="169514" custLinFactNeighborX="-2593" custLinFactNeighborY="9625"/>
      <dgm:spPr/>
      <dgm:t>
        <a:bodyPr/>
        <a:lstStyle/>
        <a:p>
          <a:endParaRPr lang="ru-RU"/>
        </a:p>
      </dgm:t>
    </dgm:pt>
    <dgm:pt modelId="{B3AA6948-9AC2-424F-9598-901BE7C5627F}" type="pres">
      <dgm:prSet presAssocID="{AEFEA20D-059C-46A0-B636-A03B8B56B30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B5F546E-089A-4264-BE1A-6058C19735E2}" type="pres">
      <dgm:prSet presAssocID="{C858D0A0-CC1F-476E-BEE4-47FC64F2D29B}" presName="node" presStyleLbl="node1" presStyleIdx="2" presStyleCnt="3" custScaleX="132372" custScaleY="118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F15F5-EBB0-49A9-813B-D9E61FEFCB82}" type="pres">
      <dgm:prSet presAssocID="{732AF1B3-5A2A-41BA-97F3-BEAD0AB106D9}" presName="sibTrans" presStyleLbl="sibTrans2D1" presStyleIdx="2" presStyleCnt="3" custScaleX="300583" custLinFactNeighborX="-24395" custLinFactNeighborY="-21464"/>
      <dgm:spPr/>
      <dgm:t>
        <a:bodyPr/>
        <a:lstStyle/>
        <a:p>
          <a:endParaRPr lang="ru-RU"/>
        </a:p>
      </dgm:t>
    </dgm:pt>
    <dgm:pt modelId="{43C3AD0C-C7A4-4F87-9BF4-52A4312AB3DC}" type="pres">
      <dgm:prSet presAssocID="{732AF1B3-5A2A-41BA-97F3-BEAD0AB106D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FAF483C-B120-4B8B-A128-5D3B660541E5}" srcId="{ABFCF721-ABDC-4031-882E-7BC4B7AA2310}" destId="{D8808475-A718-4051-B030-1516183B37BF}" srcOrd="1" destOrd="0" parTransId="{C425C0D5-3180-4FAE-BCDF-F202AAC98D7F}" sibTransId="{AEFEA20D-059C-46A0-B636-A03B8B56B30A}"/>
    <dgm:cxn modelId="{7B792A14-4E3A-460A-941F-350CB9521578}" type="presOf" srcId="{AEFEA20D-059C-46A0-B636-A03B8B56B30A}" destId="{82B2B991-A50A-40FE-BA5C-DE6FA1817BFF}" srcOrd="0" destOrd="0" presId="urn:microsoft.com/office/officeart/2005/8/layout/cycle7"/>
    <dgm:cxn modelId="{93E94143-F7D3-48B4-B08B-C2E1BFDB47EC}" type="presOf" srcId="{732AF1B3-5A2A-41BA-97F3-BEAD0AB106D9}" destId="{B3AF15F5-EBB0-49A9-813B-D9E61FEFCB82}" srcOrd="0" destOrd="0" presId="urn:microsoft.com/office/officeart/2005/8/layout/cycle7"/>
    <dgm:cxn modelId="{AA22AD44-B913-440C-864B-6CBE9B1F7139}" type="presOf" srcId="{D8808475-A718-4051-B030-1516183B37BF}" destId="{B2B0AD86-662B-4CD7-B2EE-99628F8F3B65}" srcOrd="0" destOrd="0" presId="urn:microsoft.com/office/officeart/2005/8/layout/cycle7"/>
    <dgm:cxn modelId="{F1CF38D5-A773-465F-A6B1-4C3353C0F50C}" srcId="{ABFCF721-ABDC-4031-882E-7BC4B7AA2310}" destId="{8EF62157-0AD9-45EE-A8F9-02B1BA553ABC}" srcOrd="0" destOrd="0" parTransId="{19ED7728-26FD-477B-A42F-67C9CC1157C7}" sibTransId="{5A82A4C6-9110-4493-8453-60B76874816A}"/>
    <dgm:cxn modelId="{069DC8E4-218F-4167-8A64-6D5FEFFA09FE}" type="presOf" srcId="{732AF1B3-5A2A-41BA-97F3-BEAD0AB106D9}" destId="{43C3AD0C-C7A4-4F87-9BF4-52A4312AB3DC}" srcOrd="1" destOrd="0" presId="urn:microsoft.com/office/officeart/2005/8/layout/cycle7"/>
    <dgm:cxn modelId="{1D9AA247-72E2-4E73-9AE4-EA6C4423F3AC}" type="presOf" srcId="{5A82A4C6-9110-4493-8453-60B76874816A}" destId="{6CBE38FF-58B1-426B-AC09-18186212A900}" srcOrd="0" destOrd="0" presId="urn:microsoft.com/office/officeart/2005/8/layout/cycle7"/>
    <dgm:cxn modelId="{CCF21E0B-9CCF-40EA-8ACB-F7C560A62E6D}" type="presOf" srcId="{ABFCF721-ABDC-4031-882E-7BC4B7AA2310}" destId="{D48AAE1C-2931-498D-95AD-E36C6C9CB8FB}" srcOrd="0" destOrd="0" presId="urn:microsoft.com/office/officeart/2005/8/layout/cycle7"/>
    <dgm:cxn modelId="{EDA7EA0D-C7D7-48BA-BC8E-AF3E5EFE54DC}" type="presOf" srcId="{5A82A4C6-9110-4493-8453-60B76874816A}" destId="{71DBD353-FA7C-4335-AD27-696E989FF923}" srcOrd="1" destOrd="0" presId="urn:microsoft.com/office/officeart/2005/8/layout/cycle7"/>
    <dgm:cxn modelId="{1A6D18A9-1B75-46EE-88DE-9D7731E96E92}" type="presOf" srcId="{C858D0A0-CC1F-476E-BEE4-47FC64F2D29B}" destId="{CB5F546E-089A-4264-BE1A-6058C19735E2}" srcOrd="0" destOrd="0" presId="urn:microsoft.com/office/officeart/2005/8/layout/cycle7"/>
    <dgm:cxn modelId="{C165C5B6-D8AC-4E6D-9C58-0EC1B0B3FCBD}" type="presOf" srcId="{8EF62157-0AD9-45EE-A8F9-02B1BA553ABC}" destId="{F49588F5-F9A7-49AD-99FD-605D1508E2F8}" srcOrd="0" destOrd="0" presId="urn:microsoft.com/office/officeart/2005/8/layout/cycle7"/>
    <dgm:cxn modelId="{4E14F0E8-FC78-4D09-948E-B73B108CDD79}" srcId="{ABFCF721-ABDC-4031-882E-7BC4B7AA2310}" destId="{C858D0A0-CC1F-476E-BEE4-47FC64F2D29B}" srcOrd="2" destOrd="0" parTransId="{41C4CB15-F674-4ADE-8AF4-9F84DAD88950}" sibTransId="{732AF1B3-5A2A-41BA-97F3-BEAD0AB106D9}"/>
    <dgm:cxn modelId="{17CC631C-6E74-4557-A3ED-673070C11C59}" type="presOf" srcId="{AEFEA20D-059C-46A0-B636-A03B8B56B30A}" destId="{B3AA6948-9AC2-424F-9598-901BE7C5627F}" srcOrd="1" destOrd="0" presId="urn:microsoft.com/office/officeart/2005/8/layout/cycle7"/>
    <dgm:cxn modelId="{00662597-E9A2-4CD9-9604-3FC82D62F95C}" type="presParOf" srcId="{D48AAE1C-2931-498D-95AD-E36C6C9CB8FB}" destId="{F49588F5-F9A7-49AD-99FD-605D1508E2F8}" srcOrd="0" destOrd="0" presId="urn:microsoft.com/office/officeart/2005/8/layout/cycle7"/>
    <dgm:cxn modelId="{B3FA5C42-A40F-4E92-8F4A-D4CDB8823A44}" type="presParOf" srcId="{D48AAE1C-2931-498D-95AD-E36C6C9CB8FB}" destId="{6CBE38FF-58B1-426B-AC09-18186212A900}" srcOrd="1" destOrd="0" presId="urn:microsoft.com/office/officeart/2005/8/layout/cycle7"/>
    <dgm:cxn modelId="{0A96AC49-0C5F-4D2B-A6BF-EADC1FFEC0D9}" type="presParOf" srcId="{6CBE38FF-58B1-426B-AC09-18186212A900}" destId="{71DBD353-FA7C-4335-AD27-696E989FF923}" srcOrd="0" destOrd="0" presId="urn:microsoft.com/office/officeart/2005/8/layout/cycle7"/>
    <dgm:cxn modelId="{D9AE1B54-A035-4FE9-B1AE-F419AFCCB781}" type="presParOf" srcId="{D48AAE1C-2931-498D-95AD-E36C6C9CB8FB}" destId="{B2B0AD86-662B-4CD7-B2EE-99628F8F3B65}" srcOrd="2" destOrd="0" presId="urn:microsoft.com/office/officeart/2005/8/layout/cycle7"/>
    <dgm:cxn modelId="{FC2E146D-DD68-4414-9073-8888C8A1F99D}" type="presParOf" srcId="{D48AAE1C-2931-498D-95AD-E36C6C9CB8FB}" destId="{82B2B991-A50A-40FE-BA5C-DE6FA1817BFF}" srcOrd="3" destOrd="0" presId="urn:microsoft.com/office/officeart/2005/8/layout/cycle7"/>
    <dgm:cxn modelId="{A60E03BC-935D-4EBF-B275-327232597953}" type="presParOf" srcId="{82B2B991-A50A-40FE-BA5C-DE6FA1817BFF}" destId="{B3AA6948-9AC2-424F-9598-901BE7C5627F}" srcOrd="0" destOrd="0" presId="urn:microsoft.com/office/officeart/2005/8/layout/cycle7"/>
    <dgm:cxn modelId="{CEDAE6C4-6967-4D63-87C9-FA6A903219C4}" type="presParOf" srcId="{D48AAE1C-2931-498D-95AD-E36C6C9CB8FB}" destId="{CB5F546E-089A-4264-BE1A-6058C19735E2}" srcOrd="4" destOrd="0" presId="urn:microsoft.com/office/officeart/2005/8/layout/cycle7"/>
    <dgm:cxn modelId="{194CFF80-5006-442D-9D78-C59ED1657B98}" type="presParOf" srcId="{D48AAE1C-2931-498D-95AD-E36C6C9CB8FB}" destId="{B3AF15F5-EBB0-49A9-813B-D9E61FEFCB82}" srcOrd="5" destOrd="0" presId="urn:microsoft.com/office/officeart/2005/8/layout/cycle7"/>
    <dgm:cxn modelId="{787A3EC4-8745-4C14-AB1C-EAFD009F2620}" type="presParOf" srcId="{B3AF15F5-EBB0-49A9-813B-D9E61FEFCB82}" destId="{43C3AD0C-C7A4-4F87-9BF4-52A4312AB3D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9588F5-F9A7-49AD-99FD-605D1508E2F8}">
      <dsp:nvSpPr>
        <dsp:cNvPr id="0" name=""/>
        <dsp:cNvSpPr/>
      </dsp:nvSpPr>
      <dsp:spPr>
        <a:xfrm>
          <a:off x="1857814" y="423242"/>
          <a:ext cx="2297906" cy="11489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Кислород</a:t>
          </a:r>
          <a:endParaRPr lang="ru-RU" sz="3200" kern="1200" dirty="0"/>
        </a:p>
      </dsp:txBody>
      <dsp:txXfrm>
        <a:off x="1857814" y="423242"/>
        <a:ext cx="2297906" cy="1148953"/>
      </dsp:txXfrm>
    </dsp:sp>
    <dsp:sp modelId="{6CBE38FF-58B1-426B-AC09-18186212A900}">
      <dsp:nvSpPr>
        <dsp:cNvPr id="0" name=""/>
        <dsp:cNvSpPr/>
      </dsp:nvSpPr>
      <dsp:spPr>
        <a:xfrm rot="3552728">
          <a:off x="3033951" y="2316032"/>
          <a:ext cx="1821067" cy="4476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3552728">
        <a:off x="3033951" y="2316032"/>
        <a:ext cx="1821067" cy="447630"/>
      </dsp:txXfrm>
    </dsp:sp>
    <dsp:sp modelId="{B2B0AD86-662B-4CD7-B2EE-99628F8F3B65}">
      <dsp:nvSpPr>
        <dsp:cNvPr id="0" name=""/>
        <dsp:cNvSpPr/>
      </dsp:nvSpPr>
      <dsp:spPr>
        <a:xfrm>
          <a:off x="3364111" y="3428713"/>
          <a:ext cx="3122211" cy="1577570"/>
        </a:xfrm>
        <a:prstGeom prst="roundRect">
          <a:avLst>
            <a:gd name="adj" fmla="val 100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Восстановление (процесс фотосинтеза).</a:t>
          </a:r>
          <a:endParaRPr lang="ru-RU" sz="2800" kern="1200" dirty="0"/>
        </a:p>
      </dsp:txBody>
      <dsp:txXfrm>
        <a:off x="3364111" y="3428713"/>
        <a:ext cx="3122211" cy="1577570"/>
      </dsp:txXfrm>
    </dsp:sp>
    <dsp:sp modelId="{82B2B991-A50A-40FE-BA5C-DE6FA1817BFF}">
      <dsp:nvSpPr>
        <dsp:cNvPr id="0" name=""/>
        <dsp:cNvSpPr/>
      </dsp:nvSpPr>
      <dsp:spPr>
        <a:xfrm rot="10769994">
          <a:off x="2646165" y="3932103"/>
          <a:ext cx="693674" cy="6816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0769994">
        <a:off x="2646165" y="3932103"/>
        <a:ext cx="693674" cy="681672"/>
      </dsp:txXfrm>
    </dsp:sp>
    <dsp:sp modelId="{CB5F546E-089A-4264-BE1A-6058C19735E2}">
      <dsp:nvSpPr>
        <dsp:cNvPr id="0" name=""/>
        <dsp:cNvSpPr/>
      </dsp:nvSpPr>
      <dsp:spPr>
        <a:xfrm>
          <a:off x="-390322" y="3572020"/>
          <a:ext cx="3041784" cy="1357200"/>
        </a:xfrm>
        <a:prstGeom prst="roundRect">
          <a:avLst>
            <a:gd name="adj" fmla="val 1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Уменьшение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(дыхание, горение, гниение).</a:t>
          </a:r>
          <a:endParaRPr lang="ru-RU" sz="2400" kern="1200" dirty="0"/>
        </a:p>
      </dsp:txBody>
      <dsp:txXfrm>
        <a:off x="-390322" y="3572020"/>
        <a:ext cx="3041784" cy="1357200"/>
      </dsp:txXfrm>
    </dsp:sp>
    <dsp:sp modelId="{B3AF15F5-EBB0-49A9-813B-D9E61FEFCB82}">
      <dsp:nvSpPr>
        <dsp:cNvPr id="0" name=""/>
        <dsp:cNvSpPr/>
      </dsp:nvSpPr>
      <dsp:spPr>
        <a:xfrm rot="17998522">
          <a:off x="1102735" y="2284727"/>
          <a:ext cx="1713749" cy="4021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7998522">
        <a:off x="1102735" y="2284727"/>
        <a:ext cx="1713749" cy="40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B93540-D0AF-4176-B388-341E6C54BA6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D67C3B-DF41-4F55-9F80-D2E37790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k-KZ" dirty="0" smtClean="0"/>
              <a:t>Круговорот кислорода в природе.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/>
              <a:t>ПРИМЕНЕНИЕ КИСЛОРОДА.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b="1" dirty="0" smtClean="0">
                <a:solidFill>
                  <a:schemeClr val="bg1"/>
                </a:solidFill>
              </a:rPr>
              <a:t>Горение может происходить без участия человека.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re_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7310437" cy="4873625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i="1" dirty="0" smtClean="0"/>
              <a:t>Самопроизвольные лесные пожары.</a:t>
            </a:r>
            <a:endParaRPr lang="ru-RU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72452" cy="15716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kk-KZ" sz="3600" dirty="0" smtClean="0"/>
              <a:t/>
            </a:r>
            <a:br>
              <a:rPr lang="kk-KZ" sz="3600" dirty="0" smtClean="0"/>
            </a:br>
            <a:r>
              <a:rPr lang="kk-KZ" sz="3600" dirty="0" smtClean="0"/>
              <a:t/>
            </a:r>
            <a:br>
              <a:rPr lang="kk-KZ" sz="3600" dirty="0" smtClean="0"/>
            </a:br>
            <a:r>
              <a:rPr lang="kk-KZ" sz="3600" dirty="0" smtClean="0"/>
              <a:t/>
            </a:r>
            <a:br>
              <a:rPr lang="kk-KZ" sz="3600" dirty="0" smtClean="0"/>
            </a:br>
            <a:r>
              <a:rPr lang="kk-KZ" sz="3600" dirty="0" smtClean="0"/>
              <a:t/>
            </a:r>
            <a:br>
              <a:rPr lang="kk-KZ" sz="3600" dirty="0" smtClean="0"/>
            </a:br>
            <a:r>
              <a:rPr lang="kk-KZ" sz="3200" b="1" i="1" dirty="0" smtClean="0"/>
              <a:t>Возгорание, вызванное ударом молнии во время грозы.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sz="3600" b="1" i="1" dirty="0"/>
          </a:p>
        </p:txBody>
      </p:sp>
      <p:pic>
        <p:nvPicPr>
          <p:cNvPr id="5" name="Содержимое 4" descr="1334671335_00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7951142" cy="446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i="1" dirty="0" smtClean="0"/>
              <a:t>Горение, сопровождающее извержение вулканов.</a:t>
            </a:r>
            <a:endParaRPr lang="ru-RU" b="1" i="1" dirty="0"/>
          </a:p>
        </p:txBody>
      </p:sp>
      <p:pic>
        <p:nvPicPr>
          <p:cNvPr id="4" name="Содержимое 3" descr="644d120e4834057b79bcd9b0ddd700a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5505"/>
          <a:stretch>
            <a:fillRect/>
          </a:stretch>
        </p:blipFill>
        <p:spPr>
          <a:xfrm>
            <a:off x="642910" y="1571612"/>
            <a:ext cx="7056000" cy="50006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2071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3200" b="1" dirty="0" smtClean="0"/>
              <a:t>В огромных масштабах человек расходует кислород на горение топлива, нефтепродуктов и каменного угля.</a:t>
            </a:r>
            <a:endParaRPr lang="ru-RU" sz="3200" b="1" dirty="0"/>
          </a:p>
        </p:txBody>
      </p:sp>
      <p:pic>
        <p:nvPicPr>
          <p:cNvPr id="4" name="Содержимое 3" descr="100505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643182"/>
            <a:ext cx="4944000" cy="370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500063"/>
            <a:ext cx="7467600" cy="597376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Например, горение</a:t>
            </a:r>
            <a:r>
              <a:rPr lang="ru-RU" sz="3600" dirty="0" smtClean="0">
                <a:solidFill>
                  <a:schemeClr val="bg1"/>
                </a:solidFill>
              </a:rPr>
              <a:t> различных видов </a:t>
            </a:r>
            <a:r>
              <a:rPr lang="ru-RU" sz="3600" b="1" dirty="0" smtClean="0">
                <a:solidFill>
                  <a:schemeClr val="bg1"/>
                </a:solidFill>
              </a:rPr>
              <a:t>топлива</a:t>
            </a:r>
            <a:r>
              <a:rPr lang="ru-RU" sz="3600" dirty="0" smtClean="0">
                <a:solidFill>
                  <a:schemeClr val="bg1"/>
                </a:solidFill>
              </a:rPr>
              <a:t> в топках печей</a:t>
            </a:r>
            <a:r>
              <a:rPr lang="ru-RU" sz="3600" smtClean="0">
                <a:solidFill>
                  <a:schemeClr val="bg1"/>
                </a:solidFill>
              </a:rPr>
              <a:t>, горелках</a:t>
            </a:r>
            <a:r>
              <a:rPr lang="ru-RU" sz="3600" dirty="0" smtClean="0">
                <a:solidFill>
                  <a:schemeClr val="bg1"/>
                </a:solidFill>
              </a:rPr>
              <a:t>, двигателях внутреннего сгорания и </a:t>
            </a:r>
            <a:r>
              <a:rPr lang="ru-RU" sz="3600" dirty="0" err="1" smtClean="0">
                <a:solidFill>
                  <a:schemeClr val="bg1"/>
                </a:solidFill>
              </a:rPr>
              <a:t>т.д</a:t>
            </a:r>
            <a:r>
              <a:rPr lang="ru-RU" sz="3600" dirty="0" smtClean="0">
                <a:solidFill>
                  <a:schemeClr val="bg1"/>
                </a:solidFill>
              </a:rPr>
              <a:t> 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3600" b="1" dirty="0" smtClean="0"/>
              <a:t>Кислород – разрушитель.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	</a:t>
            </a:r>
            <a:r>
              <a:rPr lang="kk-KZ" sz="3600" dirty="0" smtClean="0"/>
              <a:t>С его участием происходит окисление металлов с образованием ржавчины.</a:t>
            </a:r>
            <a:endParaRPr lang="ru-RU" sz="3600" dirty="0"/>
          </a:p>
        </p:txBody>
      </p:sp>
      <p:pic>
        <p:nvPicPr>
          <p:cNvPr id="6" name="Рисунок 5" descr="horse-sho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500438"/>
            <a:ext cx="4248000" cy="31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dirty="0" smtClean="0"/>
              <a:t>Гниение растительных и животных остатков.</a:t>
            </a:r>
            <a:endParaRPr lang="ru-RU" dirty="0"/>
          </a:p>
        </p:txBody>
      </p:sp>
      <p:pic>
        <p:nvPicPr>
          <p:cNvPr id="4" name="Содержимое 3" descr="a3236818a44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5486"/>
          <a:stretch>
            <a:fillRect/>
          </a:stretch>
        </p:blipFill>
        <p:spPr>
          <a:xfrm>
            <a:off x="1143000" y="1751012"/>
            <a:ext cx="6096000" cy="432119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857488" y="285728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600" dirty="0" smtClean="0"/>
              <a:t>О</a:t>
            </a:r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357554" y="5072074"/>
            <a:ext cx="164307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 smtClean="0"/>
              <a:t>СО</a:t>
            </a:r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1472" y="1500174"/>
            <a:ext cx="1714512" cy="164307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071670" y="3071810"/>
            <a:ext cx="1714512" cy="171451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7620" y="2857496"/>
            <a:ext cx="1857388" cy="171451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43042" y="25717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29256" y="1214422"/>
            <a:ext cx="1714512" cy="171451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678893" y="2107397"/>
            <a:ext cx="857256" cy="357190"/>
          </a:xfrm>
          <a:prstGeom prst="straightConnector1">
            <a:avLst/>
          </a:prstGeom>
          <a:ln w="101600" cap="rnd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000496" y="1785926"/>
            <a:ext cx="714380" cy="571504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6" y="1357298"/>
            <a:ext cx="642942" cy="214314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3225140" y="4632984"/>
            <a:ext cx="362575" cy="66925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4"/>
          </p:cNvCxnSpPr>
          <p:nvPr/>
        </p:nvCxnSpPr>
        <p:spPr>
          <a:xfrm rot="5400000">
            <a:off x="4357686" y="4714884"/>
            <a:ext cx="571504" cy="285752"/>
          </a:xfrm>
          <a:prstGeom prst="straightConnector1">
            <a:avLst/>
          </a:prstGeom>
          <a:ln w="1016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V="1">
            <a:off x="1142976" y="3571876"/>
            <a:ext cx="2571768" cy="1714512"/>
          </a:xfrm>
          <a:prstGeom prst="curvedConnector3">
            <a:avLst>
              <a:gd name="adj1" fmla="val 29378"/>
            </a:avLst>
          </a:prstGeom>
          <a:ln w="79375" cap="rnd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071670" y="1285860"/>
            <a:ext cx="928694" cy="321471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4607719" y="3536157"/>
            <a:ext cx="2357454" cy="1428760"/>
          </a:xfrm>
          <a:prstGeom prst="curvedConnector3">
            <a:avLst>
              <a:gd name="adj1" fmla="val 50000"/>
            </a:avLst>
          </a:prstGeom>
          <a:ln w="101600" cap="rnd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72132" y="57148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u="sng" dirty="0">
                <a:solidFill>
                  <a:srgbClr val="00B0F0"/>
                </a:solidFill>
              </a:rPr>
              <a:t>в</a:t>
            </a:r>
            <a:r>
              <a:rPr lang="kk-KZ" b="1" u="sng" dirty="0" smtClean="0">
                <a:solidFill>
                  <a:srgbClr val="00B0F0"/>
                </a:solidFill>
              </a:rPr>
              <a:t> промышленности</a:t>
            </a:r>
            <a:endParaRPr lang="ru-RU" b="1" u="sng" dirty="0">
              <a:solidFill>
                <a:srgbClr val="00B0F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720" y="7857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u="sng" dirty="0" smtClean="0">
                <a:solidFill>
                  <a:srgbClr val="00B050"/>
                </a:solidFill>
              </a:rPr>
              <a:t>фотосинтез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5984" y="26431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u="sng" dirty="0" smtClean="0">
                <a:solidFill>
                  <a:srgbClr val="00B0F0"/>
                </a:solidFill>
              </a:rPr>
              <a:t>дыхание</a:t>
            </a:r>
            <a:endParaRPr lang="ru-RU" b="1" u="sng" dirty="0">
              <a:solidFill>
                <a:srgbClr val="00B0F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3372" y="24288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u="sng" dirty="0" smtClean="0">
                <a:solidFill>
                  <a:srgbClr val="00B0F0"/>
                </a:solidFill>
              </a:rPr>
              <a:t>горение</a:t>
            </a:r>
            <a:endParaRPr lang="ru-RU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357188"/>
          <a:ext cx="7467600" cy="611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214414" y="928670"/>
          <a:ext cx="6096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15001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помощи кислорода совершается один из важнейших жизненных процессов – </a:t>
            </a:r>
            <a:r>
              <a:rPr lang="kk-KZ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дыхание.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Содержимое 16" descr="atmu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14000"/>
            <a:ext cx="6123376" cy="4644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0"/>
            <a:ext cx="67866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Кислород порождает жизнь.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4295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природе существует лишь одна реакция, в результате которой выделяется кислород в свободном виде, -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фотосинтез.</a:t>
            </a:r>
            <a:endParaRPr lang="kk-KZ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i="1" dirty="0" smtClean="0">
                <a:solidFill>
                  <a:srgbClr val="C00000"/>
                </a:solidFill>
                <a:latin typeface="Arial Black" pitchFamily="34" charset="0"/>
              </a:rPr>
              <a:t>Применение кислорода.</a:t>
            </a:r>
            <a:endParaRPr lang="ru-RU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Кислород в баллонах используется для </a:t>
            </a:r>
            <a:r>
              <a:rPr lang="ru-RU" b="1" i="1" u="sng" dirty="0" smtClean="0">
                <a:solidFill>
                  <a:schemeClr val="bg1"/>
                </a:solidFill>
              </a:rPr>
              <a:t>резки и сварки металлов.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pic>
        <p:nvPicPr>
          <p:cNvPr id="12" name="Содержимое 11" descr="svarochnoe_oborudovan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5905500" cy="44291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i="1" u="sng" dirty="0" smtClean="0"/>
              <a:t>Окислитель ракетного топлива.</a:t>
            </a:r>
            <a:endParaRPr lang="ru-RU" b="1" i="1" u="sng" dirty="0"/>
          </a:p>
        </p:txBody>
      </p:sp>
      <p:pic>
        <p:nvPicPr>
          <p:cNvPr id="6" name="Содержимое 5" descr="d957ae5bcc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893887"/>
            <a:ext cx="5715000" cy="42862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i="1" u="sng" dirty="0" smtClean="0"/>
              <a:t>В производстве стали.</a:t>
            </a:r>
            <a:endParaRPr lang="ru-RU" b="1" i="1" u="sng" dirty="0"/>
          </a:p>
        </p:txBody>
      </p:sp>
      <p:pic>
        <p:nvPicPr>
          <p:cNvPr id="4" name="Содержимое 3" descr="prop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5657139" cy="460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i="1" u="sng" dirty="0" smtClean="0"/>
              <a:t>В составе смесей для взрывных работ.</a:t>
            </a:r>
            <a:endParaRPr lang="ru-RU" b="1" i="1" u="sng" dirty="0"/>
          </a:p>
        </p:txBody>
      </p:sp>
      <p:pic>
        <p:nvPicPr>
          <p:cNvPr id="4" name="Содержимое 3" descr="ак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2743" y="1600200"/>
            <a:ext cx="7296513" cy="48736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i="1" u="sng" dirty="0" smtClean="0"/>
              <a:t>При производстве азотной и серной кислот.</a:t>
            </a:r>
            <a:endParaRPr lang="ru-RU" b="1" i="1" u="sng" dirty="0"/>
          </a:p>
        </p:txBody>
      </p:sp>
      <p:pic>
        <p:nvPicPr>
          <p:cNvPr id="4" name="Содержимое 3" descr="test-tubes-illust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71678"/>
            <a:ext cx="5905500" cy="39433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kk-KZ" sz="3600" b="1" i="1" u="sng" dirty="0" smtClean="0"/>
              <a:t>В снаряжении водолазов и пожарных.</a:t>
            </a:r>
            <a:endParaRPr lang="ru-RU" sz="3600" b="1" i="1" u="sng" dirty="0"/>
          </a:p>
        </p:txBody>
      </p:sp>
      <p:pic>
        <p:nvPicPr>
          <p:cNvPr id="6" name="Содержимое 5" descr="ee21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2808"/>
            <a:ext cx="3657600" cy="3986784"/>
          </a:xfrm>
        </p:spPr>
      </p:pic>
      <p:sp>
        <p:nvSpPr>
          <p:cNvPr id="7" name="Прямоугольник 6"/>
          <p:cNvSpPr/>
          <p:nvPr/>
        </p:nvSpPr>
        <p:spPr>
          <a:xfrm>
            <a:off x="357158" y="2071678"/>
            <a:ext cx="100013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12" descr="12108-15617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714488"/>
            <a:ext cx="3025367" cy="4464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i="1" u="sng" dirty="0" smtClean="0"/>
              <a:t>В медицине: для облегчения затруднённого дыхания больного.</a:t>
            </a:r>
            <a:endParaRPr lang="ru-RU" b="1" i="1" u="sng" dirty="0"/>
          </a:p>
        </p:txBody>
      </p:sp>
      <p:pic>
        <p:nvPicPr>
          <p:cNvPr id="5" name="Содержимое 4" descr="fett_verbrennen_sauerstof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rig_afara_33053500.jpg"/>
          <p:cNvPicPr>
            <a:picLocks noChangeAspect="1"/>
          </p:cNvPicPr>
          <p:nvPr/>
        </p:nvPicPr>
        <p:blipFill>
          <a:blip r:embed="rId2" cstate="print"/>
          <a:srcRect l="27273"/>
          <a:stretch>
            <a:fillRect/>
          </a:stretch>
        </p:blipFill>
        <p:spPr>
          <a:xfrm>
            <a:off x="357158" y="2071678"/>
            <a:ext cx="4823397" cy="370800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	</a:t>
            </a:r>
            <a:r>
              <a:rPr lang="kk-KZ" sz="3600" dirty="0" smtClean="0"/>
              <a:t>Дыхание – процесс, при котором поглощается кислород, а выделяется углекислый газ.</a:t>
            </a:r>
            <a:endParaRPr lang="ru-RU" sz="36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5429256" y="2285992"/>
            <a:ext cx="2500330" cy="85725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О</a:t>
            </a:r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572132" y="3286124"/>
            <a:ext cx="2571768" cy="8572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</a:t>
            </a:r>
            <a:r>
              <a:rPr lang="kk-KZ" sz="4000" dirty="0" smtClean="0"/>
              <a:t>О</a:t>
            </a:r>
            <a:r>
              <a:rPr lang="kk-KZ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 Black" pitchFamily="34" charset="0"/>
              </a:rPr>
              <a:t>Основные потребители кислорода: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Содержимое 12" descr="0a0e7b86701fe56883ecd8f64a508db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643050"/>
            <a:ext cx="3212706" cy="241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93351606_1314042219_hamedo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85926"/>
            <a:ext cx="3384000" cy="253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11" descr="frig_afara_33053500.jpg"/>
          <p:cNvPicPr>
            <a:picLocks noChangeAspect="1"/>
          </p:cNvPicPr>
          <p:nvPr/>
        </p:nvPicPr>
        <p:blipFill>
          <a:blip r:embed="rId4" cstate="print"/>
          <a:srcRect l="15920"/>
          <a:stretch>
            <a:fillRect/>
          </a:stretch>
        </p:blipFill>
        <p:spPr>
          <a:xfrm>
            <a:off x="5072066" y="4214818"/>
            <a:ext cx="3395658" cy="225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utoShape 18"/>
          <p:cNvSpPr>
            <a:spLocks/>
          </p:cNvSpPr>
          <p:nvPr/>
        </p:nvSpPr>
        <p:spPr bwMode="auto">
          <a:xfrm>
            <a:off x="3923928" y="3429000"/>
            <a:ext cx="1800225" cy="609600"/>
          </a:xfrm>
          <a:prstGeom prst="borderCallout3">
            <a:avLst>
              <a:gd name="adj1" fmla="val -42696"/>
              <a:gd name="adj2" fmla="val -11575"/>
              <a:gd name="adj3" fmla="val 40437"/>
              <a:gd name="adj4" fmla="val 254"/>
              <a:gd name="adj5" fmla="val -46829"/>
              <a:gd name="adj6" fmla="val -11986"/>
              <a:gd name="adj7" fmla="val -87587"/>
              <a:gd name="adj8" fmla="val 70967"/>
            </a:avLst>
          </a:prstGeom>
          <a:solidFill>
            <a:srgbClr val="F957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Животные</a:t>
            </a:r>
          </a:p>
        </p:txBody>
      </p:sp>
      <p:sp>
        <p:nvSpPr>
          <p:cNvPr id="8" name="AutoShape 19"/>
          <p:cNvSpPr>
            <a:spLocks/>
          </p:cNvSpPr>
          <p:nvPr/>
        </p:nvSpPr>
        <p:spPr bwMode="auto">
          <a:xfrm flipH="1">
            <a:off x="3491880" y="5661248"/>
            <a:ext cx="1177925" cy="609600"/>
          </a:xfrm>
          <a:prstGeom prst="borderCallout3">
            <a:avLst>
              <a:gd name="adj1" fmla="val 18750"/>
              <a:gd name="adj2" fmla="val -6472"/>
              <a:gd name="adj3" fmla="val 18750"/>
              <a:gd name="adj4" fmla="val -77495"/>
              <a:gd name="adj5" fmla="val 19921"/>
              <a:gd name="adj6" fmla="val -26990"/>
              <a:gd name="adj7" fmla="val 20008"/>
              <a:gd name="adj8" fmla="val -4535"/>
            </a:avLst>
          </a:prstGeom>
          <a:solidFill>
            <a:srgbClr val="F957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Люди</a:t>
            </a:r>
          </a:p>
        </p:txBody>
      </p:sp>
      <p:sp>
        <p:nvSpPr>
          <p:cNvPr id="9" name="AutoShape 17"/>
          <p:cNvSpPr>
            <a:spLocks/>
          </p:cNvSpPr>
          <p:nvPr/>
        </p:nvSpPr>
        <p:spPr bwMode="auto">
          <a:xfrm>
            <a:off x="785786" y="4714884"/>
            <a:ext cx="2065337" cy="857250"/>
          </a:xfrm>
          <a:prstGeom prst="borderCallout3">
            <a:avLst>
              <a:gd name="adj1" fmla="val 18750"/>
              <a:gd name="adj2" fmla="val 103690"/>
              <a:gd name="adj3" fmla="val 18750"/>
              <a:gd name="adj4" fmla="val 144968"/>
              <a:gd name="adj5" fmla="val 5468"/>
              <a:gd name="adj6" fmla="val 144968"/>
              <a:gd name="adj7" fmla="val -220051"/>
              <a:gd name="adj8" fmla="val 135282"/>
            </a:avLst>
          </a:prstGeom>
          <a:solidFill>
            <a:srgbClr val="F957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p_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323850"/>
            <a:ext cx="8255000" cy="62103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186766" cy="5973910"/>
          </a:xfrm>
        </p:spPr>
        <p:txBody>
          <a:bodyPr/>
          <a:lstStyle/>
          <a:p>
            <a:pPr algn="ctr">
              <a:buNone/>
            </a:pPr>
            <a:r>
              <a:rPr lang="kk-KZ" dirty="0" smtClean="0"/>
              <a:t>	</a:t>
            </a:r>
          </a:p>
          <a:p>
            <a:pPr algn="ctr">
              <a:buNone/>
            </a:pPr>
            <a:endParaRPr lang="kk-KZ" sz="3600" b="1" dirty="0" smtClean="0">
              <a:solidFill>
                <a:srgbClr val="3333FF"/>
              </a:solidFill>
            </a:endParaRPr>
          </a:p>
          <a:p>
            <a:pPr algn="ctr">
              <a:buNone/>
            </a:pPr>
            <a:endParaRPr lang="kk-KZ" sz="3600" b="1" dirty="0" smtClean="0">
              <a:solidFill>
                <a:srgbClr val="3333FF"/>
              </a:solidFill>
            </a:endParaRPr>
          </a:p>
          <a:p>
            <a:pPr algn="ctr">
              <a:buNone/>
            </a:pPr>
            <a:r>
              <a:rPr lang="kk-KZ" sz="3600" b="1" dirty="0" smtClean="0">
                <a:solidFill>
                  <a:srgbClr val="FF0000"/>
                </a:solidFill>
              </a:rPr>
              <a:t>Источник газообразного кислорода в атмосфере – зел</a:t>
            </a:r>
            <a:r>
              <a:rPr lang="ru-RU" sz="3600" b="1" dirty="0" smtClean="0">
                <a:solidFill>
                  <a:srgbClr val="FF0000"/>
                </a:solidFill>
              </a:rPr>
              <a:t>ё</a:t>
            </a:r>
            <a:r>
              <a:rPr lang="kk-KZ" sz="3600" b="1" dirty="0" smtClean="0">
                <a:solidFill>
                  <a:srgbClr val="FF0000"/>
                </a:solidFill>
              </a:rPr>
              <a:t>ные растения.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i="1" dirty="0" smtClean="0">
                <a:solidFill>
                  <a:schemeClr val="tx1"/>
                </a:solidFill>
              </a:rPr>
              <a:t>В зелёных растениях происходит фотосинтез.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kk-KZ" dirty="0" smtClean="0"/>
              <a:t>	</a:t>
            </a:r>
            <a:r>
              <a:rPr lang="kk-KZ" sz="4000" dirty="0" smtClean="0"/>
              <a:t>Из углекислого газа и воды, под действием солнечного света, образуются органические вещества и кислород.</a:t>
            </a:r>
          </a:p>
          <a:p>
            <a:pPr>
              <a:buNone/>
            </a:pPr>
            <a:r>
              <a:rPr lang="kk-KZ" sz="4000" dirty="0" smtClean="0"/>
              <a:t>	</a:t>
            </a:r>
            <a:r>
              <a:rPr lang="en-US" sz="4000" dirty="0" smtClean="0"/>
              <a:t>                 </a:t>
            </a:r>
            <a:r>
              <a:rPr lang="kk-KZ" sz="4000" dirty="0" smtClean="0"/>
              <a:t> </a:t>
            </a:r>
            <a:r>
              <a:rPr lang="kk-KZ" sz="2800" dirty="0" smtClean="0"/>
              <a:t>свет</a:t>
            </a:r>
            <a:endParaRPr lang="en-US" sz="2800" dirty="0" smtClean="0"/>
          </a:p>
          <a:p>
            <a:pPr>
              <a:buNone/>
            </a:pPr>
            <a:r>
              <a:rPr lang="en-US" sz="3200" dirty="0" smtClean="0"/>
              <a:t>6CO</a:t>
            </a:r>
            <a:r>
              <a:rPr lang="en-US" dirty="0" smtClean="0"/>
              <a:t>2</a:t>
            </a:r>
            <a:r>
              <a:rPr lang="en-US" sz="3200" dirty="0" smtClean="0"/>
              <a:t> + 6H</a:t>
            </a:r>
            <a:r>
              <a:rPr lang="en-US" dirty="0" smtClean="0"/>
              <a:t>2</a:t>
            </a:r>
            <a:r>
              <a:rPr lang="en-US" sz="3200" dirty="0" smtClean="0"/>
              <a:t>O          C</a:t>
            </a:r>
            <a:r>
              <a:rPr lang="en-US" dirty="0" smtClean="0"/>
              <a:t>6</a:t>
            </a:r>
            <a:r>
              <a:rPr lang="en-US" sz="3200" dirty="0" smtClean="0"/>
              <a:t>H</a:t>
            </a:r>
            <a:r>
              <a:rPr lang="en-US" dirty="0" smtClean="0"/>
              <a:t>12</a:t>
            </a:r>
            <a:r>
              <a:rPr lang="en-US" sz="3200" dirty="0" smtClean="0"/>
              <a:t>O</a:t>
            </a:r>
            <a:r>
              <a:rPr lang="en-US" dirty="0" smtClean="0"/>
              <a:t>6</a:t>
            </a:r>
            <a:r>
              <a:rPr lang="en-US" sz="3200" dirty="0" smtClean="0"/>
              <a:t> + 6O</a:t>
            </a:r>
            <a:r>
              <a:rPr lang="en-US" dirty="0" smtClean="0"/>
              <a:t>2</a:t>
            </a:r>
            <a:endParaRPr lang="kk-KZ" dirty="0" smtClean="0"/>
          </a:p>
          <a:p>
            <a:pPr>
              <a:buNone/>
            </a:pPr>
            <a:r>
              <a:rPr lang="kk-KZ" sz="2000" dirty="0" smtClean="0"/>
              <a:t>углекислый     вода      хлорофилл     глюкоза            кислород                            </a:t>
            </a:r>
          </a:p>
          <a:p>
            <a:pPr>
              <a:buNone/>
            </a:pPr>
            <a:r>
              <a:rPr lang="kk-KZ" sz="2000" dirty="0" smtClean="0"/>
              <a:t>       газ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75856" y="5229200"/>
            <a:ext cx="857256" cy="1588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4653136"/>
            <a:ext cx="6572296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11560" y="6237312"/>
            <a:ext cx="6715172" cy="71438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6-009-Obrazovanie-v-listjakh-rastenij-organicheskikh-veschestv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142976" y="785794"/>
            <a:ext cx="6382536" cy="550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dirty="0" smtClean="0"/>
              <a:t>	</a:t>
            </a:r>
            <a:r>
              <a:rPr lang="kk-KZ" sz="4000" dirty="0" smtClean="0"/>
              <a:t>Содержание свободного кислорода в атмосфере Земли сохраняется благодаря жизнедеятельности зелёных растений.</a:t>
            </a:r>
          </a:p>
          <a:p>
            <a:pPr>
              <a:buNone/>
            </a:pPr>
            <a:r>
              <a:rPr lang="kk-KZ" sz="4000" dirty="0" smtClean="0"/>
              <a:t>	Растительный мир ежегодно возвращает в атмосферу около</a:t>
            </a:r>
          </a:p>
          <a:p>
            <a:pPr>
              <a:buNone/>
            </a:pPr>
            <a:r>
              <a:rPr lang="kk-KZ" sz="4000" dirty="0" smtClean="0"/>
              <a:t> 400 млрд. т кислорода.</a:t>
            </a:r>
          </a:p>
          <a:p>
            <a:pPr>
              <a:buNone/>
            </a:pPr>
            <a:endParaRPr lang="kk-KZ" sz="4000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4400" b="1" dirty="0" smtClean="0"/>
              <a:t>Горение.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	</a:t>
            </a:r>
            <a:r>
              <a:rPr lang="kk-KZ" sz="3600" dirty="0" smtClean="0">
                <a:latin typeface="Arial Black" pitchFamily="34" charset="0"/>
              </a:rPr>
              <a:t>Кислород воздуха расходуется на горение – быстрое окисление веществ, происходящее с выделением тепла и света.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192</Words>
  <Application>Microsoft Office PowerPoint</Application>
  <PresentationFormat>Экран (4:3)</PresentationFormat>
  <Paragraphs>54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Круговорот кислорода в природе.</vt:lpstr>
      <vt:lpstr>При помощи кислорода совершается один из важнейших жизненных процессов – дыхание.</vt:lpstr>
      <vt:lpstr>Слайд 3</vt:lpstr>
      <vt:lpstr>Основные потребители кислорода:</vt:lpstr>
      <vt:lpstr>Слайд 5</vt:lpstr>
      <vt:lpstr>В зелёных растениях происходит фотосинтез.</vt:lpstr>
      <vt:lpstr>Слайд 7</vt:lpstr>
      <vt:lpstr>Слайд 8</vt:lpstr>
      <vt:lpstr>Горение.</vt:lpstr>
      <vt:lpstr>Горение может происходить без участия человека.</vt:lpstr>
      <vt:lpstr>Самопроизвольные лесные пожары.</vt:lpstr>
      <vt:lpstr>    Возгорание, вызванное ударом молнии во время грозы. </vt:lpstr>
      <vt:lpstr>Горение, сопровождающее извержение вулканов.</vt:lpstr>
      <vt:lpstr>В огромных масштабах человек расходует кислород на горение топлива, нефтепродуктов и каменного угля.</vt:lpstr>
      <vt:lpstr>Слайд 15</vt:lpstr>
      <vt:lpstr>Кислород – разрушитель.</vt:lpstr>
      <vt:lpstr>Гниение растительных и животных остатков.</vt:lpstr>
      <vt:lpstr>Слайд 18</vt:lpstr>
      <vt:lpstr>Слайд 19</vt:lpstr>
      <vt:lpstr>Слайд 20</vt:lpstr>
      <vt:lpstr>Слайд 21</vt:lpstr>
      <vt:lpstr>Применение кислорода.</vt:lpstr>
      <vt:lpstr>Кислород в баллонах используется для резки и сварки металлов.</vt:lpstr>
      <vt:lpstr>Окислитель ракетного топлива.</vt:lpstr>
      <vt:lpstr>В производстве стали.</vt:lpstr>
      <vt:lpstr>В составе смесей для взрывных работ.</vt:lpstr>
      <vt:lpstr>При производстве азотной и серной кислот.</vt:lpstr>
      <vt:lpstr>В снаряжении водолазов и пожарных.</vt:lpstr>
      <vt:lpstr>В медицине: для облегчения затруднённого дыхания больного.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Круговорот кислорода в природе.</dc:title>
  <dc:creator>Admin</dc:creator>
  <cp:lastModifiedBy>1</cp:lastModifiedBy>
  <cp:revision>42</cp:revision>
  <dcterms:created xsi:type="dcterms:W3CDTF">2013-11-27T08:29:57Z</dcterms:created>
  <dcterms:modified xsi:type="dcterms:W3CDTF">2015-01-26T17:56:16Z</dcterms:modified>
</cp:coreProperties>
</file>