
<file path=[Content_Types].xml><?xml version="1.0" encoding="utf-8"?>
<Types xmlns="http://schemas.openxmlformats.org/package/2006/content-types">
  <Default ContentType="image/jpeg" Extension="jpeg"/>
  <Default ContentType="image/x-wmf" Extension="wmf"/>
  <Default ContentType="application/vnd.openxmlformats-package.relationships+xml" Extension="rels"/>
  <Default ContentType="application/xml" Extension="xml"/>
  <Default ContentType="audio/wav" Extension="wav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3" r:id="rId10"/>
    <p:sldId id="269" r:id="rId11"/>
    <p:sldId id="270" r:id="rId12"/>
    <p:sldId id="271" r:id="rId13"/>
    <p:sldId id="268" r:id="rId14"/>
    <p:sldId id="273" r:id="rId15"/>
    <p:sldId id="274" r:id="rId16"/>
    <p:sldId id="276" r:id="rId17"/>
    <p:sldId id="277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5F1D3-7D83-45F9-A1CC-90D94BDA97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68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3E862-23F4-4DAA-9C9D-F9BAEBE32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818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42BD4-D9BF-4DB6-B823-C690AB5C43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327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2AC5A-75BD-486C-A437-9741AE7C89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72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99F9C-980C-4EE9-9EA8-CC133E49AE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56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71ABB-77DC-48D0-8703-277F9F4472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96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8CA2E-EB59-46DE-BE5D-5C8270A37A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537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F46B1-57F6-4EAB-A7E4-F3368DE461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80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B2EEB-D6A4-4C3C-AD76-32A8863CB8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69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D883C-CB94-424A-8E52-06B41813B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83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786EA-84DD-4643-9DB7-FDAE758B2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237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A5E69D1-B5E7-482F-BA5E-61AA35CD8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66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>
            <a:hlinkClick r:id="" action="ppaction://noaction">
              <a:snd r:embed="rId3" name="applause.wav"/>
            </a:hlinkClick>
            <a:hlinkHover r:id="" action="ppaction://noaction">
              <a:snd r:embed="rId3" name="applause.wav"/>
            </a:hlinkHover>
          </p:cNvPr>
          <p:cNvSpPr>
            <a:spLocks noChangeArrowheads="1" noChangeShapeType="1" noTextEdit="1"/>
          </p:cNvSpPr>
          <p:nvPr/>
        </p:nvSpPr>
        <p:spPr bwMode="auto">
          <a:xfrm>
            <a:off x="539750" y="2492375"/>
            <a:ext cx="7561263" cy="14414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Бой эрудитов</a:t>
            </a: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323850" y="404813"/>
            <a:ext cx="1223963" cy="935037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1872094" y="3967927"/>
            <a:ext cx="962025" cy="914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6" name="AutoShape 8">
            <a:hlinkHover r:id="" action="ppaction://noaction" highlightClick="1">
              <a:snd r:embed="rId3" name="applause.wav"/>
            </a:hlinkHover>
          </p:cNvPr>
          <p:cNvSpPr>
            <a:spLocks noChangeArrowheads="1"/>
          </p:cNvSpPr>
          <p:nvPr/>
        </p:nvSpPr>
        <p:spPr bwMode="auto">
          <a:xfrm>
            <a:off x="3358356" y="822758"/>
            <a:ext cx="962025" cy="914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6138140" y="4170363"/>
            <a:ext cx="962025" cy="914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827088" y="5661025"/>
            <a:ext cx="962025" cy="914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8148348" y="2243138"/>
            <a:ext cx="962025" cy="914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62" name="AutoShape 14">
            <a:hlinkClick r:id="" action="ppaction://noaction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3779838" y="5084763"/>
            <a:ext cx="962025" cy="914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6372225" y="188913"/>
            <a:ext cx="962025" cy="914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7740650" y="5516563"/>
            <a:ext cx="962025" cy="9144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autoRev="1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500" autoRev="1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autoRev="1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500" autoRev="1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500" autoRev="1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autoRev="1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autoRev="1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autoRev="1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500" autoRev="1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autoRev="1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autoRev="1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autoRev="1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500" autoRev="1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autoRev="1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autoRev="1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autoRev="1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500" autoRev="1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autoRev="1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autoRev="1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autoRev="1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4" dur="500" autoRev="1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autoRev="1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autoRev="1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" dur="500" autoRev="1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500" autoRev="1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autoRev="1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autoRev="1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500" autoRev="1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500" autoRev="1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autoRev="1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5" grpId="0" animBg="1"/>
      <p:bldP spid="2056" grpId="0" animBg="1"/>
      <p:bldP spid="2059" grpId="0" animBg="1"/>
      <p:bldP spid="2060" grpId="0" animBg="1"/>
      <p:bldP spid="2061" grpId="0" animBg="1"/>
      <p:bldP spid="2062" grpId="0" animBg="1"/>
      <p:bldP spid="2063" grpId="0" animBg="1"/>
      <p:bldP spid="206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Times New Roman" pitchFamily="18" charset="0"/>
              </a:rPr>
              <a:t>«Аукцион синонимов»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Задание: подбери синонимы к иноязычным словам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68313" y="4941888"/>
            <a:ext cx="1943100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6600CC"/>
                </a:solidFill>
              </a:rPr>
              <a:t>контракт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68313" y="2997200"/>
            <a:ext cx="1943100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ситуация</a:t>
            </a: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428625" y="1143000"/>
            <a:ext cx="1943100" cy="14398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коммюнике</a:t>
            </a:r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7000875" y="1071563"/>
            <a:ext cx="1800225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лозунг</a:t>
            </a:r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6948488" y="2997200"/>
            <a:ext cx="1800225" cy="14398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антракт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6948488" y="4941888"/>
            <a:ext cx="1800225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монумент</a:t>
            </a: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3429000" y="2714625"/>
            <a:ext cx="2428875" cy="2143125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/>
              <a:t>Конкурс 3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457200" y="4926840"/>
            <a:ext cx="1943100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6600CC"/>
                </a:solidFill>
              </a:rPr>
              <a:t>договор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452111" y="3000375"/>
            <a:ext cx="1943100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положение</a:t>
            </a: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428625" y="1143000"/>
            <a:ext cx="1943100" cy="14398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соглашение</a:t>
            </a: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7000875" y="1071563"/>
            <a:ext cx="1800225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призыв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6929437" y="2979593"/>
            <a:ext cx="1800225" cy="14398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перерыв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6929438" y="4929188"/>
            <a:ext cx="1800225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памятник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3  0.058 -0.05863  C 0.095 -0.05863  0.125 -0.02265  0.125 0.02265  C 0.125 0.03731  0.122 0.05063  0.116 0.06262  C 0.117 0.06262  0 0.2425  0 0.24383  C 0 0.2425  -0.117 0.06262  -0.116 0.06262  C -0.122 0.05063  -0.125 0.03731  -0.125 0.02265  C -0.125 -0.02265  -0.095 -0.05863  -0.057 -0.05863  C -0.033 -0.05863  -0.012 -0.02398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2" grpId="0" animBg="1"/>
      <p:bldP spid="7173" grpId="0" animBg="1"/>
      <p:bldP spid="6149" grpId="0" animBg="1"/>
      <p:bldP spid="6151" grpId="0" animBg="1"/>
      <p:bldP spid="6153" grpId="0" animBg="1"/>
      <p:bldP spid="7179" grpId="0" animBg="1"/>
      <p:bldP spid="7180" grpId="0" animBg="1"/>
      <p:bldP spid="20" grpId="0" animBg="1"/>
      <p:bldP spid="21" grpId="0" animBg="1"/>
      <p:bldP spid="22" grpId="0" animBg="1"/>
      <p:bldP spid="24" grpId="0" build="allAtOnce" animBg="1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Times New Roman" pitchFamily="18" charset="0"/>
              </a:rPr>
              <a:t>«Знай грамматику!»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Задание: от названий городов образуйте название жителей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68313" y="4941888"/>
            <a:ext cx="1943100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rgbClr val="6600CC"/>
                </a:solidFill>
              </a:rPr>
              <a:t>Москва</a:t>
            </a:r>
            <a:endParaRPr lang="ru-RU" b="1" dirty="0">
              <a:solidFill>
                <a:srgbClr val="6600CC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68313" y="2997200"/>
            <a:ext cx="1943100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rgbClr val="6600CC"/>
                </a:solidFill>
              </a:rPr>
              <a:t>Караганда</a:t>
            </a:r>
            <a:endParaRPr lang="ru-RU" sz="2000" b="1" dirty="0">
              <a:solidFill>
                <a:srgbClr val="6600CC"/>
              </a:solidFill>
            </a:endParaRP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428625" y="1143000"/>
            <a:ext cx="1943100" cy="14398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Астана </a:t>
            </a:r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7000875" y="1071563"/>
            <a:ext cx="1800225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rgbClr val="6600CC"/>
                </a:solidFill>
              </a:rPr>
              <a:t>Кокшетау</a:t>
            </a:r>
            <a:endParaRPr lang="ru-RU" sz="2000" b="1" dirty="0">
              <a:solidFill>
                <a:srgbClr val="6600CC"/>
              </a:solidFill>
            </a:endParaRPr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6948488" y="2997200"/>
            <a:ext cx="1800225" cy="14398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rgbClr val="6600CC"/>
                </a:solidFill>
              </a:rPr>
              <a:t>Алматы</a:t>
            </a:r>
            <a:endParaRPr lang="ru-RU" sz="2000" b="1" dirty="0">
              <a:solidFill>
                <a:srgbClr val="6600CC"/>
              </a:solidFill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6929438" y="4929188"/>
            <a:ext cx="1800225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rgbClr val="6600CC"/>
                </a:solidFill>
              </a:rPr>
              <a:t>Атырау</a:t>
            </a:r>
            <a:endParaRPr lang="ru-RU" sz="2000" b="1" dirty="0">
              <a:solidFill>
                <a:srgbClr val="6600CC"/>
              </a:solidFill>
            </a:endParaRP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3429000" y="2714625"/>
            <a:ext cx="2428875" cy="2143125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/>
              <a:t>Конкурс 4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468313" y="4941888"/>
            <a:ext cx="1943100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6600CC"/>
                </a:solidFill>
              </a:rPr>
              <a:t>москвич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468313" y="2997200"/>
            <a:ext cx="1943100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err="1" smtClean="0">
                <a:solidFill>
                  <a:srgbClr val="6600CC"/>
                </a:solidFill>
              </a:rPr>
              <a:t>карагандинец</a:t>
            </a:r>
            <a:endParaRPr lang="ru-RU" sz="2000" b="1" dirty="0">
              <a:solidFill>
                <a:srgbClr val="6600CC"/>
              </a:solidFill>
            </a:endParaRP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428625" y="1143000"/>
            <a:ext cx="1943100" cy="14398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астанчанин</a:t>
            </a: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7000875" y="1076646"/>
            <a:ext cx="1800225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err="1" smtClean="0">
                <a:solidFill>
                  <a:srgbClr val="6600CC"/>
                </a:solidFill>
              </a:rPr>
              <a:t>кокшетауец</a:t>
            </a:r>
            <a:endParaRPr lang="ru-RU" sz="1600" b="1" dirty="0">
              <a:solidFill>
                <a:srgbClr val="6600CC"/>
              </a:solidFill>
            </a:endParaRP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6929438" y="2997199"/>
            <a:ext cx="1800225" cy="14398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err="1" smtClean="0">
                <a:solidFill>
                  <a:srgbClr val="6600CC"/>
                </a:solidFill>
              </a:rPr>
              <a:t>алматинец</a:t>
            </a:r>
            <a:endParaRPr lang="ru-RU" sz="2000" b="1" dirty="0">
              <a:solidFill>
                <a:srgbClr val="6600CC"/>
              </a:solidFill>
            </a:endParaRP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6919271" y="4929188"/>
            <a:ext cx="1800225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err="1" smtClean="0">
                <a:solidFill>
                  <a:srgbClr val="6600CC"/>
                </a:solidFill>
              </a:rPr>
              <a:t>атырауец</a:t>
            </a:r>
            <a:endParaRPr lang="ru-RU" sz="2000" b="1" dirty="0">
              <a:solidFill>
                <a:srgbClr val="6600CC"/>
              </a:solidFill>
            </a:endParaRP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3571875" y="1143000"/>
            <a:ext cx="1943100" cy="14398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err="1" smtClean="0">
                <a:solidFill>
                  <a:srgbClr val="6600CC"/>
                </a:solidFill>
              </a:rPr>
              <a:t>Талдыкорган</a:t>
            </a:r>
            <a:endParaRPr lang="ru-RU" sz="2000" b="1" dirty="0">
              <a:solidFill>
                <a:srgbClr val="6600CC"/>
              </a:solidFill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3571875" y="1143000"/>
            <a:ext cx="1943100" cy="14398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err="1" smtClean="0">
                <a:solidFill>
                  <a:srgbClr val="6600CC"/>
                </a:solidFill>
              </a:rPr>
              <a:t>талдыкорганец</a:t>
            </a:r>
            <a:endParaRPr lang="ru-RU" sz="2000" b="1" dirty="0">
              <a:solidFill>
                <a:srgbClr val="6600CC"/>
              </a:solidFill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3714750" y="5072063"/>
            <a:ext cx="1943100" cy="14398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err="1" smtClean="0">
                <a:solidFill>
                  <a:srgbClr val="6600CC"/>
                </a:solidFill>
              </a:rPr>
              <a:t>Кызылорда</a:t>
            </a:r>
            <a:endParaRPr lang="ru-RU" sz="2000" b="1" dirty="0">
              <a:solidFill>
                <a:srgbClr val="6600CC"/>
              </a:solidFill>
            </a:endParaRP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3714750" y="5076175"/>
            <a:ext cx="1943100" cy="14398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err="1" smtClean="0">
                <a:solidFill>
                  <a:srgbClr val="6600CC"/>
                </a:solidFill>
              </a:rPr>
              <a:t>кызылординец</a:t>
            </a:r>
            <a:endParaRPr lang="ru-RU" sz="2000" b="1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3  0.058 -0.05863  C 0.095 -0.05863  0.125 -0.02265  0.125 0.02265  C 0.125 0.03731  0.122 0.05063  0.116 0.06262  C 0.117 0.06262  0 0.2425  0 0.24383  C 0 0.2425  -0.117 0.06262  -0.116 0.06262  C -0.122 0.05063  -0.125 0.03731  -0.125 0.02265  C -0.125 -0.02265  -0.095 -0.05863  -0.057 -0.05863  C -0.033 -0.05863  -0.012 -0.02398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2" grpId="0" animBg="1"/>
      <p:bldP spid="7173" grpId="0" animBg="1"/>
      <p:bldP spid="6149" grpId="0" animBg="1"/>
      <p:bldP spid="6151" grpId="0" animBg="1"/>
      <p:bldP spid="6153" grpId="0" animBg="1"/>
      <p:bldP spid="7179" grpId="0" animBg="1"/>
      <p:bldP spid="7180" grpId="0" animBg="1"/>
      <p:bldP spid="20" grpId="0" animBg="1"/>
      <p:bldP spid="21" grpId="0" animBg="1"/>
      <p:bldP spid="22" grpId="0" animBg="1"/>
      <p:bldP spid="24" grpId="0" build="allAtOnce" animBg="1"/>
      <p:bldP spid="25" grpId="0" animBg="1"/>
      <p:bldP spid="26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Times New Roman" pitchFamily="18" charset="0"/>
              </a:rPr>
              <a:t>«Знай грамматику!»</a:t>
            </a:r>
            <a:r>
              <a:rPr lang="ru-RU" sz="2000" smtClean="0">
                <a:latin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</a:rPr>
            </a:br>
            <a:r>
              <a:rPr lang="ru-RU" sz="2000" smtClean="0">
                <a:latin typeface="Times New Roman" pitchFamily="18" charset="0"/>
              </a:rPr>
              <a:t>Задание: образуйте правильные формы слова  в родительном падеже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68313" y="4941888"/>
            <a:ext cx="1943100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6600CC"/>
                </a:solidFill>
              </a:rPr>
              <a:t>сапоги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68313" y="2997200"/>
            <a:ext cx="1943100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6600CC"/>
                </a:solidFill>
              </a:rPr>
              <a:t>носки</a:t>
            </a: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428625" y="1143000"/>
            <a:ext cx="1943100" cy="14398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6600CC"/>
                </a:solidFill>
              </a:rPr>
              <a:t>армяне</a:t>
            </a:r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7000875" y="1071563"/>
            <a:ext cx="1800225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6600CC"/>
                </a:solidFill>
              </a:rPr>
              <a:t>рельсы</a:t>
            </a:r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6948488" y="2997200"/>
            <a:ext cx="1800225" cy="14398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6600CC"/>
                </a:solidFill>
              </a:rPr>
              <a:t>гусары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6929438" y="4929188"/>
            <a:ext cx="1800225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6600CC"/>
                </a:solidFill>
              </a:rPr>
              <a:t>певцы</a:t>
            </a:r>
            <a:endParaRPr lang="ru-RU" sz="2400" b="1" dirty="0">
              <a:solidFill>
                <a:srgbClr val="6600CC"/>
              </a:solidFill>
            </a:endParaRP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3429000" y="2714625"/>
            <a:ext cx="2428875" cy="2143125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/>
              <a:t>Конкурс 4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487729" y="4929188"/>
            <a:ext cx="1943100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6600CC"/>
                </a:solidFill>
              </a:rPr>
              <a:t>сапог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455287" y="3000375"/>
            <a:ext cx="1943100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6600CC"/>
                </a:solidFill>
              </a:rPr>
              <a:t>носков</a:t>
            </a: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428625" y="1143000"/>
            <a:ext cx="1943100" cy="14398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6600CC"/>
                </a:solidFill>
              </a:rPr>
              <a:t>армян</a:t>
            </a: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7000875" y="1071563"/>
            <a:ext cx="1800225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6600CC"/>
                </a:solidFill>
              </a:rPr>
              <a:t>рельсов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6929438" y="3000375"/>
            <a:ext cx="1800225" cy="14398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6600CC"/>
                </a:solidFill>
              </a:rPr>
              <a:t>гусар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6923674" y="4912591"/>
            <a:ext cx="1800225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6600CC"/>
                </a:solidFill>
              </a:rPr>
              <a:t>певцов</a:t>
            </a:r>
            <a:endParaRPr lang="ru-RU" sz="2400" b="1" dirty="0">
              <a:solidFill>
                <a:srgbClr val="6600CC"/>
              </a:solidFill>
            </a:endParaRP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3571875" y="1143000"/>
            <a:ext cx="1943100" cy="14398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6600CC"/>
                </a:solidFill>
              </a:rPr>
              <a:t>казахи</a:t>
            </a: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3571875" y="1143000"/>
            <a:ext cx="1943100" cy="14398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6600CC"/>
                </a:solidFill>
              </a:rPr>
              <a:t>казахов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3714750" y="5072063"/>
            <a:ext cx="1943100" cy="14398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6600CC"/>
                </a:solidFill>
              </a:rPr>
              <a:t>гусли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3714750" y="5072063"/>
            <a:ext cx="1943100" cy="14398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6600CC"/>
                </a:solidFill>
              </a:rPr>
              <a:t>гуслей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2" grpId="0" animBg="1"/>
      <p:bldP spid="7173" grpId="0" animBg="1"/>
      <p:bldP spid="6149" grpId="0" animBg="1"/>
      <p:bldP spid="6151" grpId="0" animBg="1"/>
      <p:bldP spid="6153" grpId="0" animBg="1"/>
      <p:bldP spid="7179" grpId="0" animBg="1"/>
      <p:bldP spid="20" grpId="0" animBg="1"/>
      <p:bldP spid="21" grpId="0" animBg="1"/>
      <p:bldP spid="22" grpId="0" animBg="1"/>
      <p:bldP spid="24" grpId="0" build="allAtOnce" animBg="1"/>
      <p:bldP spid="25" grpId="0" animBg="1"/>
      <p:bldP spid="26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079500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</a:rPr>
              <a:t>«Четвёртое лишнее»</a:t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Задание: из четырёх отрывков найдите лишний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2987675" y="1484313"/>
            <a:ext cx="2941638" cy="2230437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600" b="1" dirty="0"/>
              <a:t>Конкурс 5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42875" y="1785938"/>
            <a:ext cx="2786063" cy="1571625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600" b="1">
                <a:solidFill>
                  <a:srgbClr val="6600CC"/>
                </a:solidFill>
              </a:rPr>
              <a:t>По улицам Слона водили</a:t>
            </a:r>
          </a:p>
          <a:p>
            <a:r>
              <a:rPr lang="ru-RU" sz="1600" b="1">
                <a:solidFill>
                  <a:srgbClr val="6600CC"/>
                </a:solidFill>
              </a:rPr>
              <a:t>Как, видно, напоказ.</a:t>
            </a:r>
          </a:p>
          <a:p>
            <a:r>
              <a:rPr lang="ru-RU" sz="1600" b="1">
                <a:solidFill>
                  <a:srgbClr val="6600CC"/>
                </a:solidFill>
              </a:rPr>
              <a:t>Известно, что слоны</a:t>
            </a:r>
          </a:p>
          <a:p>
            <a:r>
              <a:rPr lang="ru-RU" sz="1600" b="1">
                <a:solidFill>
                  <a:srgbClr val="6600CC"/>
                </a:solidFill>
              </a:rPr>
              <a:t>В диковинку у нас</a:t>
            </a:r>
          </a:p>
        </p:txBody>
      </p:sp>
      <p:sp>
        <p:nvSpPr>
          <p:cNvPr id="14341" name="Oval 10"/>
          <p:cNvSpPr>
            <a:spLocks noChangeArrowheads="1"/>
          </p:cNvSpPr>
          <p:nvPr/>
        </p:nvSpPr>
        <p:spPr bwMode="auto">
          <a:xfrm>
            <a:off x="214313" y="1285875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1</a:t>
            </a:r>
          </a:p>
        </p:txBody>
      </p:sp>
      <p:sp>
        <p:nvSpPr>
          <p:cNvPr id="14342" name="Oval 11"/>
          <p:cNvSpPr>
            <a:spLocks noChangeArrowheads="1"/>
          </p:cNvSpPr>
          <p:nvPr/>
        </p:nvSpPr>
        <p:spPr bwMode="auto">
          <a:xfrm>
            <a:off x="6072188" y="1357313"/>
            <a:ext cx="360362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4</a:t>
            </a:r>
          </a:p>
        </p:txBody>
      </p:sp>
      <p:sp>
        <p:nvSpPr>
          <p:cNvPr id="14343" name="Oval 12"/>
          <p:cNvSpPr>
            <a:spLocks noChangeArrowheads="1"/>
          </p:cNvSpPr>
          <p:nvPr/>
        </p:nvSpPr>
        <p:spPr bwMode="auto">
          <a:xfrm>
            <a:off x="5143500" y="4286250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3</a:t>
            </a:r>
          </a:p>
        </p:txBody>
      </p:sp>
      <p:sp>
        <p:nvSpPr>
          <p:cNvPr id="14344" name="Oval 13"/>
          <p:cNvSpPr>
            <a:spLocks noChangeArrowheads="1"/>
          </p:cNvSpPr>
          <p:nvPr/>
        </p:nvSpPr>
        <p:spPr bwMode="auto">
          <a:xfrm>
            <a:off x="357188" y="4143375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28625" y="4643438"/>
            <a:ext cx="3214688" cy="1000125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600" b="1">
                <a:solidFill>
                  <a:srgbClr val="6600CC"/>
                </a:solidFill>
              </a:rPr>
              <a:t>Было у отца три сына:</a:t>
            </a:r>
          </a:p>
          <a:p>
            <a:r>
              <a:rPr lang="ru-RU" sz="1600" b="1">
                <a:solidFill>
                  <a:srgbClr val="6600CC"/>
                </a:solidFill>
              </a:rPr>
              <a:t>Два умных, а третий - дурак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5143500" y="4714875"/>
            <a:ext cx="3000375" cy="135731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600" b="1">
                <a:solidFill>
                  <a:srgbClr val="6600CC"/>
                </a:solidFill>
              </a:rPr>
              <a:t>Иван-царевич, что невесел,</a:t>
            </a:r>
          </a:p>
          <a:p>
            <a:r>
              <a:rPr lang="ru-RU" sz="1600" b="1">
                <a:solidFill>
                  <a:srgbClr val="6600CC"/>
                </a:solidFill>
              </a:rPr>
              <a:t>Буйну голову повесил?</a:t>
            </a:r>
          </a:p>
          <a:p>
            <a:r>
              <a:rPr lang="ru-RU" sz="1600" b="1">
                <a:solidFill>
                  <a:srgbClr val="6600CC"/>
                </a:solidFill>
              </a:rPr>
              <a:t>Ложись спать, утро</a:t>
            </a:r>
          </a:p>
          <a:p>
            <a:r>
              <a:rPr lang="ru-RU" sz="1600" b="1">
                <a:solidFill>
                  <a:srgbClr val="6600CC"/>
                </a:solidFill>
              </a:rPr>
              <a:t>Вечера мудренее.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6072188" y="1857375"/>
            <a:ext cx="2928937" cy="1285875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600" b="1">
                <a:solidFill>
                  <a:srgbClr val="6600CC"/>
                </a:solidFill>
              </a:rPr>
              <a:t>Сивка-бурка, вещий каурка,</a:t>
            </a:r>
          </a:p>
          <a:p>
            <a:r>
              <a:rPr lang="ru-RU" sz="1600" b="1">
                <a:solidFill>
                  <a:srgbClr val="6600CC"/>
                </a:solidFill>
              </a:rPr>
              <a:t>Встань передо мной, </a:t>
            </a:r>
          </a:p>
          <a:p>
            <a:r>
              <a:rPr lang="ru-RU" sz="1600" b="1">
                <a:solidFill>
                  <a:srgbClr val="6600CC"/>
                </a:solidFill>
              </a:rPr>
              <a:t>Как лист перед травой!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3  0.058 -0.05863  C 0.095 -0.05863  0.125 -0.02265  0.125 0.02265  C 0.125 0.03731  0.122 0.05063  0.116 0.06262  C 0.117 0.06262  0 0.2425  0 0.24383  C 0 0.2425  -0.117 0.06262  -0.116 0.06262  C -0.122 0.05063  -0.125 0.03731  -0.125 0.02265  C -0.125 -0.02265  -0.095 -0.05863  -0.057 -0.05863  C -0.033 -0.05863  -0.012 -0.02398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8" grpId="0" animBg="1"/>
      <p:bldP spid="16389" grpId="0" animBg="1"/>
      <p:bldP spid="16389" grpId="1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079500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</a:rPr>
              <a:t>«Четвёртое лишнее»</a:t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Задание: из четырёх отрывков найдите лишний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3643313" y="1428750"/>
            <a:ext cx="2143125" cy="2230438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/>
              <a:t>Конкурс 5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42875" y="1785938"/>
            <a:ext cx="3429000" cy="1571625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600" b="1">
                <a:solidFill>
                  <a:srgbClr val="6600CC"/>
                </a:solidFill>
              </a:rPr>
              <a:t>Зима!.. Крестьянин, торжествуя,</a:t>
            </a:r>
          </a:p>
          <a:p>
            <a:r>
              <a:rPr lang="ru-RU" sz="1600" b="1">
                <a:solidFill>
                  <a:srgbClr val="6600CC"/>
                </a:solidFill>
              </a:rPr>
              <a:t>На дровнях обновляет путь;</a:t>
            </a:r>
          </a:p>
          <a:p>
            <a:r>
              <a:rPr lang="ru-RU" sz="1600" b="1">
                <a:solidFill>
                  <a:srgbClr val="6600CC"/>
                </a:solidFill>
              </a:rPr>
              <a:t>Его лошадка, снег почуя,</a:t>
            </a:r>
          </a:p>
          <a:p>
            <a:r>
              <a:rPr lang="ru-RU" sz="1600" b="1">
                <a:solidFill>
                  <a:srgbClr val="6600CC"/>
                </a:solidFill>
              </a:rPr>
              <a:t>Плетётся рысью как-нибудь…</a:t>
            </a:r>
          </a:p>
        </p:txBody>
      </p:sp>
      <p:sp>
        <p:nvSpPr>
          <p:cNvPr id="15365" name="Oval 10"/>
          <p:cNvSpPr>
            <a:spLocks noChangeArrowheads="1"/>
          </p:cNvSpPr>
          <p:nvPr/>
        </p:nvSpPr>
        <p:spPr bwMode="auto">
          <a:xfrm>
            <a:off x="214313" y="1285875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1</a:t>
            </a:r>
          </a:p>
        </p:txBody>
      </p:sp>
      <p:sp>
        <p:nvSpPr>
          <p:cNvPr id="15366" name="Oval 11"/>
          <p:cNvSpPr>
            <a:spLocks noChangeArrowheads="1"/>
          </p:cNvSpPr>
          <p:nvPr/>
        </p:nvSpPr>
        <p:spPr bwMode="auto">
          <a:xfrm>
            <a:off x="6072188" y="1357313"/>
            <a:ext cx="360362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4</a:t>
            </a:r>
          </a:p>
        </p:txBody>
      </p:sp>
      <p:sp>
        <p:nvSpPr>
          <p:cNvPr id="15367" name="Oval 12"/>
          <p:cNvSpPr>
            <a:spLocks noChangeArrowheads="1"/>
          </p:cNvSpPr>
          <p:nvPr/>
        </p:nvSpPr>
        <p:spPr bwMode="auto">
          <a:xfrm>
            <a:off x="5143500" y="4286250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3</a:t>
            </a:r>
          </a:p>
        </p:txBody>
      </p:sp>
      <p:sp>
        <p:nvSpPr>
          <p:cNvPr id="15368" name="Oval 13"/>
          <p:cNvSpPr>
            <a:spLocks noChangeArrowheads="1"/>
          </p:cNvSpPr>
          <p:nvPr/>
        </p:nvSpPr>
        <p:spPr bwMode="auto">
          <a:xfrm>
            <a:off x="357188" y="4143375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28625" y="4643438"/>
            <a:ext cx="3500438" cy="142875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600" b="1">
                <a:solidFill>
                  <a:srgbClr val="6600CC"/>
                </a:solidFill>
              </a:rPr>
              <a:t>Проказница-Мартышка,</a:t>
            </a:r>
          </a:p>
          <a:p>
            <a:r>
              <a:rPr lang="ru-RU" sz="1600" b="1">
                <a:solidFill>
                  <a:srgbClr val="6600CC"/>
                </a:solidFill>
              </a:rPr>
              <a:t>Осёл, Козёл </a:t>
            </a:r>
          </a:p>
          <a:p>
            <a:r>
              <a:rPr lang="ru-RU" sz="1600" b="1">
                <a:solidFill>
                  <a:srgbClr val="6600CC"/>
                </a:solidFill>
              </a:rPr>
              <a:t>да косолапый Мишка </a:t>
            </a:r>
          </a:p>
          <a:p>
            <a:r>
              <a:rPr lang="ru-RU" sz="1600" b="1">
                <a:solidFill>
                  <a:srgbClr val="6600CC"/>
                </a:solidFill>
              </a:rPr>
              <a:t>затеяли сыграть Квартет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5143500" y="4714875"/>
            <a:ext cx="3500438" cy="1143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600" b="1">
                <a:solidFill>
                  <a:srgbClr val="6600CC"/>
                </a:solidFill>
              </a:rPr>
              <a:t>Кто виноват из них, кто прав – </a:t>
            </a:r>
          </a:p>
          <a:p>
            <a:r>
              <a:rPr lang="ru-RU" sz="1600" b="1">
                <a:solidFill>
                  <a:srgbClr val="6600CC"/>
                </a:solidFill>
              </a:rPr>
              <a:t>Судить не нам.</a:t>
            </a:r>
          </a:p>
          <a:p>
            <a:r>
              <a:rPr lang="ru-RU" sz="1600" b="1">
                <a:solidFill>
                  <a:srgbClr val="6600CC"/>
                </a:solidFill>
              </a:rPr>
              <a:t>Да только воз и ныне там.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6072188" y="1857375"/>
            <a:ext cx="2928937" cy="1285875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600" b="1">
                <a:solidFill>
                  <a:srgbClr val="6600CC"/>
                </a:solidFill>
              </a:rPr>
              <a:t>Тут Воробей, случась,</a:t>
            </a:r>
          </a:p>
          <a:p>
            <a:r>
              <a:rPr lang="ru-RU" sz="1600" b="1">
                <a:solidFill>
                  <a:srgbClr val="6600CC"/>
                </a:solidFill>
              </a:rPr>
              <a:t>Промолвил им: «Друзья!</a:t>
            </a:r>
          </a:p>
          <a:p>
            <a:r>
              <a:rPr lang="ru-RU" sz="1600" b="1">
                <a:solidFill>
                  <a:srgbClr val="6600CC"/>
                </a:solidFill>
              </a:rPr>
              <a:t>Хоть вы охрипните, </a:t>
            </a:r>
          </a:p>
          <a:p>
            <a:r>
              <a:rPr lang="ru-RU" sz="1600" b="1">
                <a:solidFill>
                  <a:srgbClr val="6600CC"/>
                </a:solidFill>
              </a:rPr>
              <a:t>Хваля друг дружку – </a:t>
            </a:r>
          </a:p>
          <a:p>
            <a:r>
              <a:rPr lang="ru-RU" sz="1600" b="1">
                <a:solidFill>
                  <a:srgbClr val="6600CC"/>
                </a:solidFill>
              </a:rPr>
              <a:t>Вся ваша музыка плоха…»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89" grpId="1" animBg="1"/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14313" y="285750"/>
            <a:ext cx="4000500" cy="1857375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600" b="1">
                <a:solidFill>
                  <a:srgbClr val="6600CC"/>
                </a:solidFill>
              </a:rPr>
              <a:t>Если ты хочешь судьбу переспорить,</a:t>
            </a:r>
          </a:p>
          <a:p>
            <a:r>
              <a:rPr lang="ru-RU" sz="1600" b="1">
                <a:solidFill>
                  <a:srgbClr val="6600CC"/>
                </a:solidFill>
              </a:rPr>
              <a:t>Если ты ищешь отрады цветник.</a:t>
            </a:r>
          </a:p>
          <a:p>
            <a:r>
              <a:rPr lang="ru-RU" sz="1600" b="1">
                <a:solidFill>
                  <a:srgbClr val="6600CC"/>
                </a:solidFill>
              </a:rPr>
              <a:t>Если нуждаешься в твёрдой опоре, - </a:t>
            </a:r>
          </a:p>
          <a:p>
            <a:r>
              <a:rPr lang="ru-RU" sz="1600" b="1">
                <a:solidFill>
                  <a:srgbClr val="6600CC"/>
                </a:solidFill>
              </a:rPr>
              <a:t>Выучи  русский язык!</a:t>
            </a:r>
          </a:p>
        </p:txBody>
      </p:sp>
      <p:sp>
        <p:nvSpPr>
          <p:cNvPr id="16387" name="Oval 10"/>
          <p:cNvSpPr>
            <a:spLocks noChangeArrowheads="1"/>
          </p:cNvSpPr>
          <p:nvPr/>
        </p:nvSpPr>
        <p:spPr bwMode="auto">
          <a:xfrm>
            <a:off x="285750" y="357188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1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5000625" y="285750"/>
            <a:ext cx="4000500" cy="1785938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600" b="1">
                <a:solidFill>
                  <a:srgbClr val="6600CC"/>
                </a:solidFill>
              </a:rPr>
              <a:t>Он твой наставник великий, могучий,</a:t>
            </a:r>
          </a:p>
          <a:p>
            <a:r>
              <a:rPr lang="ru-RU" sz="1600" b="1">
                <a:solidFill>
                  <a:srgbClr val="6600CC"/>
                </a:solidFill>
              </a:rPr>
              <a:t>Он переводчик, он проводник.</a:t>
            </a:r>
          </a:p>
          <a:p>
            <a:r>
              <a:rPr lang="ru-RU" sz="1600" b="1">
                <a:solidFill>
                  <a:srgbClr val="6600CC"/>
                </a:solidFill>
              </a:rPr>
              <a:t>Если штурмуешь познания кручи – </a:t>
            </a:r>
          </a:p>
          <a:p>
            <a:r>
              <a:rPr lang="ru-RU" sz="1600" b="1">
                <a:solidFill>
                  <a:srgbClr val="6600CC"/>
                </a:solidFill>
              </a:rPr>
              <a:t>Выучи русский язык!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928813" y="4357688"/>
            <a:ext cx="5429250" cy="2143125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600" b="1">
                <a:solidFill>
                  <a:srgbClr val="6600CC"/>
                </a:solidFill>
              </a:rPr>
              <a:t>Горького зоркость, </a:t>
            </a:r>
          </a:p>
          <a:p>
            <a:r>
              <a:rPr lang="ru-RU" sz="1600" b="1">
                <a:solidFill>
                  <a:srgbClr val="6600CC"/>
                </a:solidFill>
              </a:rPr>
              <a:t>бескрайность Толстого,</a:t>
            </a:r>
          </a:p>
          <a:p>
            <a:r>
              <a:rPr lang="ru-RU" sz="1600" b="1">
                <a:solidFill>
                  <a:srgbClr val="6600CC"/>
                </a:solidFill>
              </a:rPr>
              <a:t>Пушкинской лирики чистый родник</a:t>
            </a:r>
          </a:p>
          <a:p>
            <a:r>
              <a:rPr lang="ru-RU" sz="1600" b="1">
                <a:solidFill>
                  <a:srgbClr val="6600CC"/>
                </a:solidFill>
              </a:rPr>
              <a:t>Блещут зеркальностью русского слова.</a:t>
            </a:r>
          </a:p>
          <a:p>
            <a:r>
              <a:rPr lang="ru-RU" sz="1600" b="1">
                <a:solidFill>
                  <a:srgbClr val="6600CC"/>
                </a:solidFill>
              </a:rPr>
              <a:t>Выучи русский язык!</a:t>
            </a:r>
          </a:p>
        </p:txBody>
      </p:sp>
      <p:sp>
        <p:nvSpPr>
          <p:cNvPr id="16390" name="Oval 13"/>
          <p:cNvSpPr>
            <a:spLocks noChangeArrowheads="1"/>
          </p:cNvSpPr>
          <p:nvPr/>
        </p:nvSpPr>
        <p:spPr bwMode="auto">
          <a:xfrm>
            <a:off x="5072063" y="357188"/>
            <a:ext cx="360362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</a:t>
            </a:r>
          </a:p>
        </p:txBody>
      </p:sp>
      <p:sp>
        <p:nvSpPr>
          <p:cNvPr id="16391" name="Oval 12"/>
          <p:cNvSpPr>
            <a:spLocks noChangeArrowheads="1"/>
          </p:cNvSpPr>
          <p:nvPr/>
        </p:nvSpPr>
        <p:spPr bwMode="auto">
          <a:xfrm>
            <a:off x="2000250" y="4429125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3</a:t>
            </a:r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2643188" y="1417423"/>
            <a:ext cx="3929062" cy="2944813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/>
              <a:t>«Выучи русский язык»</a:t>
            </a:r>
          </a:p>
          <a:p>
            <a:pPr algn="ctr">
              <a:defRPr/>
            </a:pPr>
            <a:r>
              <a:rPr lang="ru-RU" sz="1600" b="1" dirty="0"/>
              <a:t>С.Абдулл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3  0.058 -0.05863  C 0.095 -0.05863  0.125 -0.02265  0.125 0.02265  C 0.125 0.03731  0.122 0.05063  0.116 0.06262  C 0.117 0.06262  0 0.2425  0 0.24383  C 0 0.2425  -0.117 0.06262  -0.116 0.06262  C -0.122 0.05063  -0.125 0.03731  -0.125 0.02265  C -0.125 -0.02265  -0.095 -0.05863  -0.057 -0.05863  C -0.033 -0.05863  -0.012 -0.02398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Литературный экспромт</a:t>
            </a:r>
            <a:endParaRPr lang="ru-RU" dirty="0"/>
          </a:p>
        </p:txBody>
      </p:sp>
      <p:pic>
        <p:nvPicPr>
          <p:cNvPr id="1026" name="Picture 2" descr="C:\Users\user\Desktop\песни г.с\загруженное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32" y="3933056"/>
            <a:ext cx="3624127" cy="2161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-конечная звезда 5"/>
          <p:cNvSpPr/>
          <p:nvPr/>
        </p:nvSpPr>
        <p:spPr>
          <a:xfrm>
            <a:off x="2899048" y="1196752"/>
            <a:ext cx="2736304" cy="223224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Конкурс6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Рисунок 8" descr="https://encrypted-tbn1.gstatic.com/images?q=tbn:ANd9GcQv-aqHuk7sGXL18AOkBSlEIQISf0MehsbdmeoYepMjpqzxPGIpNQ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933056"/>
            <a:ext cx="3896816" cy="2161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269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pic>
        <p:nvPicPr>
          <p:cNvPr id="4" name="Picture 4" descr="MCj04197440000[1]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7272807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281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68313" y="4941888"/>
            <a:ext cx="1943100" cy="1582737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6600CC"/>
                </a:solidFill>
              </a:rPr>
              <a:t>Топливо из леса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68313" y="2997200"/>
            <a:ext cx="1943100" cy="16557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Учебный час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68313" y="981075"/>
            <a:ext cx="1943100" cy="16557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Оппонент зла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3635375" y="981075"/>
            <a:ext cx="2016125" cy="16557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6600CC"/>
                </a:solidFill>
              </a:rPr>
              <a:t>День недели </a:t>
            </a:r>
          </a:p>
          <a:p>
            <a:pPr algn="ctr"/>
            <a:r>
              <a:rPr lang="ru-RU" b="1">
                <a:solidFill>
                  <a:srgbClr val="6600CC"/>
                </a:solidFill>
              </a:rPr>
              <a:t>после дождичка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6804025" y="981075"/>
            <a:ext cx="1871663" cy="16557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Болотная 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невеста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 журавля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6804025" y="2997200"/>
            <a:ext cx="1871663" cy="16557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Словесная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 дуэль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6804025" y="5013325"/>
            <a:ext cx="1871663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Зубная печать</a:t>
            </a: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635375" y="5013325"/>
            <a:ext cx="2016125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Ваши первые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 ботинки</a:t>
            </a:r>
          </a:p>
        </p:txBody>
      </p:sp>
      <p:sp>
        <p:nvSpPr>
          <p:cNvPr id="2" name="Oval 14"/>
          <p:cNvSpPr>
            <a:spLocks noChangeArrowheads="1"/>
          </p:cNvSpPr>
          <p:nvPr/>
        </p:nvSpPr>
        <p:spPr bwMode="auto">
          <a:xfrm>
            <a:off x="539750" y="5013325"/>
            <a:ext cx="28733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1</a:t>
            </a:r>
          </a:p>
        </p:txBody>
      </p:sp>
      <p:sp>
        <p:nvSpPr>
          <p:cNvPr id="3" name="Oval 15"/>
          <p:cNvSpPr>
            <a:spLocks noChangeArrowheads="1"/>
          </p:cNvSpPr>
          <p:nvPr/>
        </p:nvSpPr>
        <p:spPr bwMode="auto">
          <a:xfrm>
            <a:off x="539750" y="3141663"/>
            <a:ext cx="28733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</a:t>
            </a:r>
          </a:p>
        </p:txBody>
      </p:sp>
      <p:sp>
        <p:nvSpPr>
          <p:cNvPr id="4" name="Oval 16"/>
          <p:cNvSpPr>
            <a:spLocks noChangeArrowheads="1"/>
          </p:cNvSpPr>
          <p:nvPr/>
        </p:nvSpPr>
        <p:spPr bwMode="auto">
          <a:xfrm>
            <a:off x="539750" y="1125538"/>
            <a:ext cx="28733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3</a:t>
            </a:r>
          </a:p>
        </p:txBody>
      </p:sp>
      <p:sp>
        <p:nvSpPr>
          <p:cNvPr id="5" name="Oval 17"/>
          <p:cNvSpPr>
            <a:spLocks noChangeArrowheads="1"/>
          </p:cNvSpPr>
          <p:nvPr/>
        </p:nvSpPr>
        <p:spPr bwMode="auto">
          <a:xfrm>
            <a:off x="3708400" y="1052513"/>
            <a:ext cx="28733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4</a:t>
            </a:r>
          </a:p>
        </p:txBody>
      </p:sp>
      <p:sp>
        <p:nvSpPr>
          <p:cNvPr id="3086" name="Oval 18"/>
          <p:cNvSpPr>
            <a:spLocks noChangeArrowheads="1"/>
          </p:cNvSpPr>
          <p:nvPr/>
        </p:nvSpPr>
        <p:spPr bwMode="auto">
          <a:xfrm>
            <a:off x="6877050" y="1052513"/>
            <a:ext cx="28733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5</a:t>
            </a:r>
          </a:p>
        </p:txBody>
      </p:sp>
      <p:sp>
        <p:nvSpPr>
          <p:cNvPr id="3087" name="Oval 19"/>
          <p:cNvSpPr>
            <a:spLocks noChangeArrowheads="1"/>
          </p:cNvSpPr>
          <p:nvPr/>
        </p:nvSpPr>
        <p:spPr bwMode="auto">
          <a:xfrm>
            <a:off x="6948488" y="3068638"/>
            <a:ext cx="28733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6</a:t>
            </a:r>
          </a:p>
        </p:txBody>
      </p:sp>
      <p:sp>
        <p:nvSpPr>
          <p:cNvPr id="3088" name="Oval 20"/>
          <p:cNvSpPr>
            <a:spLocks noChangeArrowheads="1"/>
          </p:cNvSpPr>
          <p:nvPr/>
        </p:nvSpPr>
        <p:spPr bwMode="auto">
          <a:xfrm>
            <a:off x="6948488" y="5084763"/>
            <a:ext cx="28733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7</a:t>
            </a:r>
          </a:p>
        </p:txBody>
      </p:sp>
      <p:sp>
        <p:nvSpPr>
          <p:cNvPr id="3089" name="Oval 21"/>
          <p:cNvSpPr>
            <a:spLocks noChangeArrowheads="1"/>
          </p:cNvSpPr>
          <p:nvPr/>
        </p:nvSpPr>
        <p:spPr bwMode="auto">
          <a:xfrm>
            <a:off x="3708400" y="5084763"/>
            <a:ext cx="28733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8</a:t>
            </a:r>
          </a:p>
        </p:txBody>
      </p:sp>
      <p:sp>
        <p:nvSpPr>
          <p:cNvPr id="3094" name="AutoShape 22"/>
          <p:cNvSpPr>
            <a:spLocks noChangeArrowheads="1"/>
          </p:cNvSpPr>
          <p:nvPr/>
        </p:nvSpPr>
        <p:spPr bwMode="auto">
          <a:xfrm>
            <a:off x="3563938" y="2781300"/>
            <a:ext cx="2376487" cy="1800225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/>
              <a:t>Разминка</a:t>
            </a: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468313" y="1000125"/>
            <a:ext cx="1943100" cy="16557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добро</a:t>
            </a: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468313" y="3000375"/>
            <a:ext cx="1943100" cy="16557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урок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447856" y="4929188"/>
            <a:ext cx="1943100" cy="1582737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6600CC"/>
                </a:solidFill>
              </a:rPr>
              <a:t>дрова</a:t>
            </a:r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3643313" y="1000125"/>
            <a:ext cx="2016125" cy="16557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6600CC"/>
                </a:solidFill>
              </a:rPr>
              <a:t>четверг</a:t>
            </a:r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6786563" y="1000125"/>
            <a:ext cx="1871662" cy="16557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цапля</a:t>
            </a:r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6786563" y="3000375"/>
            <a:ext cx="1928812" cy="16430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спор</a:t>
            </a:r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6786563" y="5000625"/>
            <a:ext cx="1871662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пломба</a:t>
            </a:r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3643313" y="5000625"/>
            <a:ext cx="2016125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пинетки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3  0.058 -0.05863  C 0.095 -0.05863  0.125 -0.02265  0.125 0.02265  C 0.125 0.03731  0.122 0.05063  0.116 0.06262  C 0.117 0.06262  0 0.2425  0 0.24383  C 0 0.2425  -0.117 0.06262  -0.116 0.06262  C -0.122 0.05063  -0.125 0.03731  -0.125 0.02265  C -0.125 -0.02265  -0.095 -0.05863  -0.057 -0.05863  C -0.033 -0.05863  -0.012 -0.02398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8" grpId="0" animBg="1"/>
      <p:bldP spid="3080" grpId="0" animBg="1"/>
      <p:bldP spid="3081" grpId="0" animBg="1"/>
      <p:bldP spid="3082" grpId="0" animBg="1"/>
      <p:bldP spid="3083" grpId="0" animBg="1"/>
      <p:bldP spid="3084" grpId="0" animBg="1"/>
      <p:bldP spid="3085" grpId="0" animBg="1"/>
      <p:bldP spid="3094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Times New Roman" pitchFamily="18" charset="0"/>
              </a:rPr>
              <a:t>Сколько всего музыкальных нот? Назовите их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68313" y="1125538"/>
            <a:ext cx="1873250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6600CC"/>
                </a:solidFill>
              </a:rPr>
              <a:t>ре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635375" y="1125538"/>
            <a:ext cx="2016125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6600CC"/>
                </a:solidFill>
              </a:rPr>
              <a:t>ми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6877050" y="1125538"/>
            <a:ext cx="1798638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6600CC"/>
                </a:solidFill>
              </a:rPr>
              <a:t>фа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68313" y="2852738"/>
            <a:ext cx="1871662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6600CC"/>
                </a:solidFill>
              </a:rPr>
              <a:t>до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468313" y="4724400"/>
            <a:ext cx="1871662" cy="165735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6600CC"/>
                </a:solidFill>
              </a:rPr>
              <a:t>7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3643313" y="4714875"/>
            <a:ext cx="1871662" cy="16557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6600CC"/>
                </a:solidFill>
              </a:rPr>
              <a:t>си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858000" y="4714875"/>
            <a:ext cx="1798638" cy="165735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6600CC"/>
                </a:solidFill>
              </a:rPr>
              <a:t>ля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6877050" y="2924175"/>
            <a:ext cx="1798638" cy="14398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6600CC"/>
                </a:solidFill>
              </a:rPr>
              <a:t>соль</a:t>
            </a:r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3276600" y="2924175"/>
            <a:ext cx="2447925" cy="144145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/>
              <a:t>Разминка</a:t>
            </a:r>
          </a:p>
        </p:txBody>
      </p:sp>
      <p:sp>
        <p:nvSpPr>
          <p:cNvPr id="4108" name="Oval 16"/>
          <p:cNvSpPr>
            <a:spLocks noChangeArrowheads="1"/>
          </p:cNvSpPr>
          <p:nvPr/>
        </p:nvSpPr>
        <p:spPr bwMode="auto">
          <a:xfrm>
            <a:off x="539750" y="4797425"/>
            <a:ext cx="35877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1</a:t>
            </a:r>
          </a:p>
        </p:txBody>
      </p:sp>
      <p:sp>
        <p:nvSpPr>
          <p:cNvPr id="4109" name="Oval 17"/>
          <p:cNvSpPr>
            <a:spLocks noChangeArrowheads="1"/>
          </p:cNvSpPr>
          <p:nvPr/>
        </p:nvSpPr>
        <p:spPr bwMode="auto">
          <a:xfrm>
            <a:off x="539750" y="2924175"/>
            <a:ext cx="35877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</a:t>
            </a:r>
          </a:p>
        </p:txBody>
      </p:sp>
      <p:sp>
        <p:nvSpPr>
          <p:cNvPr id="4110" name="Oval 18"/>
          <p:cNvSpPr>
            <a:spLocks noChangeArrowheads="1"/>
          </p:cNvSpPr>
          <p:nvPr/>
        </p:nvSpPr>
        <p:spPr bwMode="auto">
          <a:xfrm>
            <a:off x="539750" y="1196975"/>
            <a:ext cx="35877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3</a:t>
            </a:r>
          </a:p>
        </p:txBody>
      </p:sp>
      <p:sp>
        <p:nvSpPr>
          <p:cNvPr id="4111" name="Oval 19"/>
          <p:cNvSpPr>
            <a:spLocks noChangeArrowheads="1"/>
          </p:cNvSpPr>
          <p:nvPr/>
        </p:nvSpPr>
        <p:spPr bwMode="auto">
          <a:xfrm>
            <a:off x="6948488" y="1196975"/>
            <a:ext cx="35877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5</a:t>
            </a:r>
          </a:p>
        </p:txBody>
      </p:sp>
      <p:sp>
        <p:nvSpPr>
          <p:cNvPr id="4112" name="Oval 20"/>
          <p:cNvSpPr>
            <a:spLocks noChangeArrowheads="1"/>
          </p:cNvSpPr>
          <p:nvPr/>
        </p:nvSpPr>
        <p:spPr bwMode="auto">
          <a:xfrm>
            <a:off x="3708400" y="1196975"/>
            <a:ext cx="35877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4</a:t>
            </a:r>
          </a:p>
        </p:txBody>
      </p:sp>
      <p:sp>
        <p:nvSpPr>
          <p:cNvPr id="4113" name="Oval 21"/>
          <p:cNvSpPr>
            <a:spLocks noChangeArrowheads="1"/>
          </p:cNvSpPr>
          <p:nvPr/>
        </p:nvSpPr>
        <p:spPr bwMode="auto">
          <a:xfrm>
            <a:off x="3708400" y="4797425"/>
            <a:ext cx="35877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8</a:t>
            </a:r>
          </a:p>
        </p:txBody>
      </p:sp>
      <p:sp>
        <p:nvSpPr>
          <p:cNvPr id="4114" name="Oval 22"/>
          <p:cNvSpPr>
            <a:spLocks noChangeArrowheads="1"/>
          </p:cNvSpPr>
          <p:nvPr/>
        </p:nvSpPr>
        <p:spPr bwMode="auto">
          <a:xfrm>
            <a:off x="6948488" y="4797425"/>
            <a:ext cx="35877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7</a:t>
            </a:r>
          </a:p>
        </p:txBody>
      </p:sp>
      <p:sp>
        <p:nvSpPr>
          <p:cNvPr id="4115" name="Oval 23"/>
          <p:cNvSpPr>
            <a:spLocks noChangeArrowheads="1"/>
          </p:cNvSpPr>
          <p:nvPr/>
        </p:nvSpPr>
        <p:spPr bwMode="auto">
          <a:xfrm>
            <a:off x="6948488" y="2997200"/>
            <a:ext cx="35877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Times New Roman" pitchFamily="18" charset="0"/>
              </a:rPr>
              <a:t>Придумайте слова, 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в которых дважды встречается название нот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68313" y="5013325"/>
            <a:ext cx="1655762" cy="1368425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6600CC"/>
                </a:solidFill>
                <a:cs typeface="Arial" charset="0"/>
              </a:rPr>
              <a:t>фамилия</a:t>
            </a:r>
            <a:endParaRPr lang="en-US" sz="2400" b="1">
              <a:solidFill>
                <a:srgbClr val="6600CC"/>
              </a:solidFill>
              <a:cs typeface="Arial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68313" y="3141663"/>
            <a:ext cx="1655762" cy="1366837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6600CC"/>
                </a:solidFill>
                <a:cs typeface="Arial" charset="0"/>
              </a:rPr>
              <a:t>сирена</a:t>
            </a:r>
            <a:endParaRPr lang="en-US" sz="3200" b="1">
              <a:solidFill>
                <a:srgbClr val="6600CC"/>
              </a:solidFill>
              <a:cs typeface="Arial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68313" y="1196975"/>
            <a:ext cx="1655762" cy="14906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6600CC"/>
                </a:solidFill>
                <a:cs typeface="Arial" charset="0"/>
              </a:rPr>
              <a:t>доля</a:t>
            </a:r>
            <a:endParaRPr lang="en-US" sz="3200" b="1">
              <a:solidFill>
                <a:srgbClr val="6600CC"/>
              </a:solidFill>
              <a:cs typeface="Arial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708400" y="1196975"/>
            <a:ext cx="1655763" cy="14398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6600CC"/>
                </a:solidFill>
                <a:cs typeface="Arial" charset="0"/>
              </a:rPr>
              <a:t>домино</a:t>
            </a:r>
            <a:endParaRPr lang="en-US" sz="2800" b="1">
              <a:solidFill>
                <a:srgbClr val="6600CC"/>
              </a:solidFill>
              <a:cs typeface="Arial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7092950" y="1196975"/>
            <a:ext cx="1582738" cy="1368425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6600CC"/>
                </a:solidFill>
                <a:cs typeface="Arial" charset="0"/>
              </a:rPr>
              <a:t>фасоль</a:t>
            </a:r>
            <a:endParaRPr lang="en-US" sz="2800" b="1">
              <a:solidFill>
                <a:srgbClr val="6600CC"/>
              </a:solidFill>
              <a:cs typeface="Arial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7164388" y="3068638"/>
            <a:ext cx="1511300" cy="14398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6600CC"/>
                </a:solidFill>
                <a:cs typeface="Arial" charset="0"/>
              </a:rPr>
              <a:t>помидор</a:t>
            </a:r>
            <a:endParaRPr lang="en-US" sz="2400" b="1">
              <a:solidFill>
                <a:srgbClr val="6600CC"/>
              </a:solidFill>
              <a:cs typeface="Arial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7164388" y="5013325"/>
            <a:ext cx="1511300" cy="1368425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6600CC"/>
                </a:solidFill>
                <a:cs typeface="Arial" charset="0"/>
              </a:rPr>
              <a:t>премия</a:t>
            </a:r>
            <a:endParaRPr lang="en-US" sz="2800" b="1">
              <a:solidFill>
                <a:srgbClr val="6600CC"/>
              </a:solidFill>
              <a:cs typeface="Arial" charset="0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3779838" y="5084763"/>
            <a:ext cx="1584325" cy="1296987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  <a:cs typeface="Arial" charset="0"/>
              </a:rPr>
              <a:t>переносица</a:t>
            </a:r>
            <a:endParaRPr lang="en-US" sz="2000" b="1">
              <a:solidFill>
                <a:srgbClr val="6600CC"/>
              </a:solidFill>
              <a:cs typeface="Arial" charset="0"/>
            </a:endParaRP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3419475" y="2924175"/>
            <a:ext cx="2376488" cy="187325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/>
              <a:t>Разминка</a:t>
            </a:r>
          </a:p>
        </p:txBody>
      </p:sp>
      <p:sp>
        <p:nvSpPr>
          <p:cNvPr id="5132" name="Oval 14"/>
          <p:cNvSpPr>
            <a:spLocks noChangeArrowheads="1"/>
          </p:cNvSpPr>
          <p:nvPr/>
        </p:nvSpPr>
        <p:spPr bwMode="auto">
          <a:xfrm>
            <a:off x="539750" y="5084763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1</a:t>
            </a:r>
          </a:p>
        </p:txBody>
      </p:sp>
      <p:sp>
        <p:nvSpPr>
          <p:cNvPr id="5133" name="Oval 15"/>
          <p:cNvSpPr>
            <a:spLocks noChangeArrowheads="1"/>
          </p:cNvSpPr>
          <p:nvPr/>
        </p:nvSpPr>
        <p:spPr bwMode="auto">
          <a:xfrm>
            <a:off x="539750" y="3213100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</a:t>
            </a:r>
          </a:p>
        </p:txBody>
      </p:sp>
      <p:sp>
        <p:nvSpPr>
          <p:cNvPr id="5134" name="Oval 16"/>
          <p:cNvSpPr>
            <a:spLocks noChangeArrowheads="1"/>
          </p:cNvSpPr>
          <p:nvPr/>
        </p:nvSpPr>
        <p:spPr bwMode="auto">
          <a:xfrm>
            <a:off x="539750" y="1268413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3</a:t>
            </a:r>
          </a:p>
        </p:txBody>
      </p:sp>
      <p:sp>
        <p:nvSpPr>
          <p:cNvPr id="5135" name="Oval 17"/>
          <p:cNvSpPr>
            <a:spLocks noChangeArrowheads="1"/>
          </p:cNvSpPr>
          <p:nvPr/>
        </p:nvSpPr>
        <p:spPr bwMode="auto">
          <a:xfrm>
            <a:off x="3779838" y="1268413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4</a:t>
            </a:r>
          </a:p>
        </p:txBody>
      </p:sp>
      <p:sp>
        <p:nvSpPr>
          <p:cNvPr id="5136" name="Oval 18"/>
          <p:cNvSpPr>
            <a:spLocks noChangeArrowheads="1"/>
          </p:cNvSpPr>
          <p:nvPr/>
        </p:nvSpPr>
        <p:spPr bwMode="auto">
          <a:xfrm>
            <a:off x="7164388" y="1268413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5</a:t>
            </a:r>
          </a:p>
        </p:txBody>
      </p:sp>
      <p:sp>
        <p:nvSpPr>
          <p:cNvPr id="5137" name="Oval 19"/>
          <p:cNvSpPr>
            <a:spLocks noChangeArrowheads="1"/>
          </p:cNvSpPr>
          <p:nvPr/>
        </p:nvSpPr>
        <p:spPr bwMode="auto">
          <a:xfrm>
            <a:off x="7235825" y="31416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6</a:t>
            </a:r>
          </a:p>
        </p:txBody>
      </p:sp>
      <p:sp>
        <p:nvSpPr>
          <p:cNvPr id="5138" name="Oval 20"/>
          <p:cNvSpPr>
            <a:spLocks noChangeArrowheads="1"/>
          </p:cNvSpPr>
          <p:nvPr/>
        </p:nvSpPr>
        <p:spPr bwMode="auto">
          <a:xfrm>
            <a:off x="7235825" y="5084763"/>
            <a:ext cx="28733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7</a:t>
            </a:r>
          </a:p>
        </p:txBody>
      </p:sp>
      <p:sp>
        <p:nvSpPr>
          <p:cNvPr id="5139" name="Oval 21"/>
          <p:cNvSpPr>
            <a:spLocks noChangeArrowheads="1"/>
          </p:cNvSpPr>
          <p:nvPr/>
        </p:nvSpPr>
        <p:spPr bwMode="auto">
          <a:xfrm>
            <a:off x="3851275" y="5157788"/>
            <a:ext cx="28733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  <p:bldP spid="6150" grpId="0" animBg="1"/>
      <p:bldP spid="6151" grpId="0" animBg="1"/>
      <p:bldP spid="6152" grpId="0" animBg="1"/>
      <p:bldP spid="6153" grpId="0" animBg="1"/>
      <p:bldP spid="6154" grpId="0" animBg="1"/>
      <p:bldP spid="61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</a:rPr>
              <a:t>«Исправленное меню»</a:t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Задание: оформите грамотно меню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68313" y="4941888"/>
            <a:ext cx="1943100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6600CC"/>
                </a:solidFill>
              </a:rPr>
              <a:t>Бул..н </a:t>
            </a:r>
          </a:p>
          <a:p>
            <a:pPr algn="ctr"/>
            <a:r>
              <a:rPr lang="ru-RU" sz="1600" b="1">
                <a:solidFill>
                  <a:srgbClr val="6600CC"/>
                </a:solidFill>
              </a:rPr>
              <a:t>кур..ый </a:t>
            </a:r>
          </a:p>
          <a:p>
            <a:pPr algn="ctr"/>
            <a:r>
              <a:rPr lang="ru-RU" sz="1600" b="1">
                <a:solidFill>
                  <a:srgbClr val="6600CC"/>
                </a:solidFill>
              </a:rPr>
              <a:t>с фрикадельками</a:t>
            </a:r>
            <a:endParaRPr lang="ru-RU" b="1">
              <a:solidFill>
                <a:srgbClr val="6600CC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68313" y="2997200"/>
            <a:ext cx="1943100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Ра..ольник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 с к..лбасой</a:t>
            </a: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428625" y="1143000"/>
            <a:ext cx="1943100" cy="14398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Котлеты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 г..вяжь..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708400" y="1125538"/>
            <a:ext cx="1943100" cy="14398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П..льмени </a:t>
            </a:r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6948488" y="1125538"/>
            <a:ext cx="1800225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Кисель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 клюкв..ый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3708400" y="4941888"/>
            <a:ext cx="1943100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Пиро..ки 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с печ..нкой</a:t>
            </a:r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6948488" y="2997200"/>
            <a:ext cx="1800225" cy="14398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Коври..ка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 ржа..ая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6948488" y="4941888"/>
            <a:ext cx="1800225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П..рожное 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б..сквитное</a:t>
            </a: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3429000" y="2714625"/>
            <a:ext cx="2428875" cy="2143125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/>
              <a:t>Конкурс 1</a:t>
            </a:r>
          </a:p>
        </p:txBody>
      </p:sp>
      <p:sp>
        <p:nvSpPr>
          <p:cNvPr id="6156" name="Oval 14"/>
          <p:cNvSpPr>
            <a:spLocks noChangeArrowheads="1"/>
          </p:cNvSpPr>
          <p:nvPr/>
        </p:nvSpPr>
        <p:spPr bwMode="auto">
          <a:xfrm>
            <a:off x="539750" y="501332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1</a:t>
            </a:r>
          </a:p>
        </p:txBody>
      </p:sp>
      <p:sp>
        <p:nvSpPr>
          <p:cNvPr id="6157" name="Oval 15"/>
          <p:cNvSpPr>
            <a:spLocks noChangeArrowheads="1"/>
          </p:cNvSpPr>
          <p:nvPr/>
        </p:nvSpPr>
        <p:spPr bwMode="auto">
          <a:xfrm>
            <a:off x="3779838" y="119697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4</a:t>
            </a:r>
          </a:p>
        </p:txBody>
      </p:sp>
      <p:sp>
        <p:nvSpPr>
          <p:cNvPr id="6158" name="Oval 16"/>
          <p:cNvSpPr>
            <a:spLocks noChangeArrowheads="1"/>
          </p:cNvSpPr>
          <p:nvPr/>
        </p:nvSpPr>
        <p:spPr bwMode="auto">
          <a:xfrm>
            <a:off x="539750" y="119697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3</a:t>
            </a:r>
          </a:p>
        </p:txBody>
      </p:sp>
      <p:sp>
        <p:nvSpPr>
          <p:cNvPr id="6159" name="Oval 17"/>
          <p:cNvSpPr>
            <a:spLocks noChangeArrowheads="1"/>
          </p:cNvSpPr>
          <p:nvPr/>
        </p:nvSpPr>
        <p:spPr bwMode="auto">
          <a:xfrm>
            <a:off x="539750" y="3068638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</a:t>
            </a:r>
          </a:p>
        </p:txBody>
      </p:sp>
      <p:sp>
        <p:nvSpPr>
          <p:cNvPr id="6160" name="Oval 18"/>
          <p:cNvSpPr>
            <a:spLocks noChangeArrowheads="1"/>
          </p:cNvSpPr>
          <p:nvPr/>
        </p:nvSpPr>
        <p:spPr bwMode="auto">
          <a:xfrm>
            <a:off x="3779838" y="501332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8</a:t>
            </a:r>
          </a:p>
        </p:txBody>
      </p:sp>
      <p:sp>
        <p:nvSpPr>
          <p:cNvPr id="6161" name="Oval 19"/>
          <p:cNvSpPr>
            <a:spLocks noChangeArrowheads="1"/>
          </p:cNvSpPr>
          <p:nvPr/>
        </p:nvSpPr>
        <p:spPr bwMode="auto">
          <a:xfrm>
            <a:off x="7019925" y="501332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7</a:t>
            </a:r>
          </a:p>
        </p:txBody>
      </p:sp>
      <p:sp>
        <p:nvSpPr>
          <p:cNvPr id="6162" name="Oval 20"/>
          <p:cNvSpPr>
            <a:spLocks noChangeArrowheads="1"/>
          </p:cNvSpPr>
          <p:nvPr/>
        </p:nvSpPr>
        <p:spPr bwMode="auto">
          <a:xfrm>
            <a:off x="7019925" y="3068638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6</a:t>
            </a:r>
          </a:p>
        </p:txBody>
      </p:sp>
      <p:sp>
        <p:nvSpPr>
          <p:cNvPr id="6163" name="Oval 21"/>
          <p:cNvSpPr>
            <a:spLocks noChangeArrowheads="1"/>
          </p:cNvSpPr>
          <p:nvPr/>
        </p:nvSpPr>
        <p:spPr bwMode="auto">
          <a:xfrm>
            <a:off x="7019925" y="1196975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5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468313" y="4963969"/>
            <a:ext cx="1943100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6600CC"/>
                </a:solidFill>
              </a:rPr>
              <a:t>Бул</a:t>
            </a:r>
            <a:r>
              <a:rPr lang="ru-RU" sz="1600" b="1">
                <a:solidFill>
                  <a:srgbClr val="FF0000"/>
                </a:solidFill>
              </a:rPr>
              <a:t>ьо</a:t>
            </a:r>
            <a:r>
              <a:rPr lang="ru-RU" sz="1600" b="1">
                <a:solidFill>
                  <a:srgbClr val="6600CC"/>
                </a:solidFill>
              </a:rPr>
              <a:t>н </a:t>
            </a:r>
          </a:p>
          <a:p>
            <a:pPr algn="ctr"/>
            <a:r>
              <a:rPr lang="ru-RU" sz="1600" b="1">
                <a:solidFill>
                  <a:srgbClr val="6600CC"/>
                </a:solidFill>
              </a:rPr>
              <a:t>кур</a:t>
            </a:r>
            <a:r>
              <a:rPr lang="ru-RU" sz="1600" b="1">
                <a:solidFill>
                  <a:srgbClr val="FF0000"/>
                </a:solidFill>
              </a:rPr>
              <a:t>ин</a:t>
            </a:r>
            <a:r>
              <a:rPr lang="ru-RU" sz="1600" b="1">
                <a:solidFill>
                  <a:srgbClr val="6600CC"/>
                </a:solidFill>
              </a:rPr>
              <a:t>ый </a:t>
            </a:r>
          </a:p>
          <a:p>
            <a:pPr algn="ctr"/>
            <a:r>
              <a:rPr lang="ru-RU" sz="1600" b="1">
                <a:solidFill>
                  <a:srgbClr val="6600CC"/>
                </a:solidFill>
              </a:rPr>
              <a:t>с фрикадельками</a:t>
            </a:r>
            <a:endParaRPr lang="ru-RU" b="1">
              <a:solidFill>
                <a:srgbClr val="6600CC"/>
              </a:solidFill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468313" y="3000375"/>
            <a:ext cx="1943100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Ра</a:t>
            </a:r>
            <a:r>
              <a:rPr lang="ru-RU" sz="2000" b="1">
                <a:solidFill>
                  <a:srgbClr val="FF0000"/>
                </a:solidFill>
              </a:rPr>
              <a:t>сс</a:t>
            </a:r>
            <a:r>
              <a:rPr lang="ru-RU" sz="2000" b="1">
                <a:solidFill>
                  <a:srgbClr val="6600CC"/>
                </a:solidFill>
              </a:rPr>
              <a:t>ольник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 с к</a:t>
            </a:r>
            <a:r>
              <a:rPr lang="ru-RU" sz="2000" b="1">
                <a:solidFill>
                  <a:srgbClr val="FF0000"/>
                </a:solidFill>
              </a:rPr>
              <a:t>о</a:t>
            </a:r>
            <a:r>
              <a:rPr lang="ru-RU" sz="2000" b="1">
                <a:solidFill>
                  <a:srgbClr val="6600CC"/>
                </a:solidFill>
              </a:rPr>
              <a:t>лбасой</a:t>
            </a: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428625" y="1143000"/>
            <a:ext cx="1943100" cy="14398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Котлеты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 г</a:t>
            </a:r>
            <a:r>
              <a:rPr lang="ru-RU" sz="2000" b="1">
                <a:solidFill>
                  <a:srgbClr val="FF0000"/>
                </a:solidFill>
              </a:rPr>
              <a:t>о</a:t>
            </a:r>
            <a:r>
              <a:rPr lang="ru-RU" sz="2000" b="1">
                <a:solidFill>
                  <a:srgbClr val="6600CC"/>
                </a:solidFill>
              </a:rPr>
              <a:t>вяжь</a:t>
            </a:r>
            <a:r>
              <a:rPr lang="ru-RU" sz="2000" b="1">
                <a:solidFill>
                  <a:srgbClr val="FF0000"/>
                </a:solidFill>
              </a:rPr>
              <a:t>и</a:t>
            </a:r>
            <a:endParaRPr lang="ru-RU" sz="2000" b="1">
              <a:solidFill>
                <a:srgbClr val="6600CC"/>
              </a:solidFill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3708400" y="1125536"/>
            <a:ext cx="1943100" cy="14398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П</a:t>
            </a:r>
            <a:r>
              <a:rPr lang="ru-RU" sz="2000" b="1">
                <a:solidFill>
                  <a:srgbClr val="FF0000"/>
                </a:solidFill>
              </a:rPr>
              <a:t>е</a:t>
            </a:r>
            <a:r>
              <a:rPr lang="ru-RU" sz="2000" b="1">
                <a:solidFill>
                  <a:srgbClr val="6600CC"/>
                </a:solidFill>
              </a:rPr>
              <a:t>льмени </a:t>
            </a: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6929438" y="1108437"/>
            <a:ext cx="1800225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Кисель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 клюкв</a:t>
            </a:r>
            <a:r>
              <a:rPr lang="ru-RU" sz="2000" b="1">
                <a:solidFill>
                  <a:srgbClr val="FF0000"/>
                </a:solidFill>
              </a:rPr>
              <a:t>енн</a:t>
            </a:r>
            <a:r>
              <a:rPr lang="ru-RU" sz="2000" b="1">
                <a:solidFill>
                  <a:srgbClr val="6600CC"/>
                </a:solidFill>
              </a:rPr>
              <a:t>ый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6929438" y="3000375"/>
            <a:ext cx="1800225" cy="143986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Коври</a:t>
            </a:r>
            <a:r>
              <a:rPr lang="ru-RU" sz="2000" b="1">
                <a:solidFill>
                  <a:srgbClr val="FF0000"/>
                </a:solidFill>
              </a:rPr>
              <a:t>ж</a:t>
            </a:r>
            <a:r>
              <a:rPr lang="ru-RU" sz="2000" b="1">
                <a:solidFill>
                  <a:srgbClr val="6600CC"/>
                </a:solidFill>
              </a:rPr>
              <a:t>ка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 ржа</a:t>
            </a:r>
            <a:r>
              <a:rPr lang="ru-RU" sz="2000" b="1">
                <a:solidFill>
                  <a:srgbClr val="FF0000"/>
                </a:solidFill>
              </a:rPr>
              <a:t>н</a:t>
            </a:r>
            <a:r>
              <a:rPr lang="ru-RU" sz="2000" b="1">
                <a:solidFill>
                  <a:srgbClr val="6600CC"/>
                </a:solidFill>
              </a:rPr>
              <a:t>ая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6929438" y="4929188"/>
            <a:ext cx="1800225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П</a:t>
            </a:r>
            <a:r>
              <a:rPr lang="ru-RU" sz="2000" b="1">
                <a:solidFill>
                  <a:srgbClr val="FF0000"/>
                </a:solidFill>
              </a:rPr>
              <a:t>и</a:t>
            </a:r>
            <a:r>
              <a:rPr lang="ru-RU" sz="2000" b="1">
                <a:solidFill>
                  <a:srgbClr val="6600CC"/>
                </a:solidFill>
              </a:rPr>
              <a:t>рожное 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б</a:t>
            </a:r>
            <a:r>
              <a:rPr lang="ru-RU" sz="2000" b="1">
                <a:solidFill>
                  <a:srgbClr val="FF0000"/>
                </a:solidFill>
              </a:rPr>
              <a:t>и</a:t>
            </a:r>
            <a:r>
              <a:rPr lang="ru-RU" sz="2000" b="1">
                <a:solidFill>
                  <a:srgbClr val="6600CC"/>
                </a:solidFill>
              </a:rPr>
              <a:t>сквитное</a:t>
            </a:r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3714750" y="4929188"/>
            <a:ext cx="1943100" cy="15113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Пиро</a:t>
            </a:r>
            <a:r>
              <a:rPr lang="ru-RU" sz="2000" b="1">
                <a:solidFill>
                  <a:srgbClr val="FF0000"/>
                </a:solidFill>
              </a:rPr>
              <a:t>ж</a:t>
            </a:r>
            <a:r>
              <a:rPr lang="ru-RU" sz="2000" b="1">
                <a:solidFill>
                  <a:srgbClr val="6600CC"/>
                </a:solidFill>
              </a:rPr>
              <a:t>ки </a:t>
            </a:r>
          </a:p>
          <a:p>
            <a:pPr algn="ctr"/>
            <a:r>
              <a:rPr lang="ru-RU" sz="2000" b="1">
                <a:solidFill>
                  <a:srgbClr val="6600CC"/>
                </a:solidFill>
              </a:rPr>
              <a:t>с печ</a:t>
            </a:r>
            <a:r>
              <a:rPr lang="ru-RU" sz="2000" b="1">
                <a:solidFill>
                  <a:srgbClr val="FF0000"/>
                </a:solidFill>
              </a:rPr>
              <a:t>ё</a:t>
            </a:r>
            <a:r>
              <a:rPr lang="ru-RU" sz="2000" b="1">
                <a:solidFill>
                  <a:srgbClr val="6600CC"/>
                </a:solidFill>
              </a:rPr>
              <a:t>нкой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3  0.058 -0.05863  C 0.095 -0.05863  0.125 -0.02265  0.125 0.02265  C 0.125 0.03731  0.122 0.05063  0.116 0.06262  C 0.117 0.06262  0 0.2425  0 0.24383  C 0 0.2425  -0.117 0.06262  -0.116 0.06262  C -0.122 0.05063  -0.125 0.03731  -0.125 0.02265  C -0.125 -0.02265  -0.095 -0.05863  -0.057 -0.05863  C -0.033 -0.05863  -0.012 -0.02398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2" grpId="0" animBg="1"/>
      <p:bldP spid="7173" grpId="0" animBg="1"/>
      <p:bldP spid="6149" grpId="0" animBg="1"/>
      <p:bldP spid="7175" grpId="0" animBg="1"/>
      <p:bldP spid="6151" grpId="0" animBg="1"/>
      <p:bldP spid="7177" grpId="0" animBg="1"/>
      <p:bldP spid="6153" grpId="0" animBg="1"/>
      <p:bldP spid="7179" grpId="0" animBg="1"/>
      <p:bldP spid="7180" grpId="0" animBg="1"/>
      <p:bldP spid="20" grpId="0" animBg="1"/>
      <p:bldP spid="21" grpId="0" animBg="1"/>
      <p:bldP spid="22" grpId="0" animBg="1"/>
      <p:bldP spid="23" grpId="0" build="allAtOnce" animBg="1"/>
      <p:bldP spid="24" grpId="0" build="allAtOnce" animBg="1"/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42875" y="357188"/>
            <a:ext cx="3500438" cy="2286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ru-RU" sz="1600" b="1">
                <a:solidFill>
                  <a:srgbClr val="6600CC"/>
                </a:solidFill>
              </a:rPr>
              <a:t>Мой первый слог найдёшь тогда,</a:t>
            </a:r>
          </a:p>
          <a:p>
            <a:pPr algn="r"/>
            <a:r>
              <a:rPr lang="ru-RU" sz="1600" b="1">
                <a:solidFill>
                  <a:srgbClr val="6600CC"/>
                </a:solidFill>
              </a:rPr>
              <a:t>Когда в котле кипит вода.</a:t>
            </a:r>
          </a:p>
          <a:p>
            <a:pPr algn="r"/>
            <a:r>
              <a:rPr lang="ru-RU" sz="1600" b="1">
                <a:solidFill>
                  <a:srgbClr val="6600CC"/>
                </a:solidFill>
              </a:rPr>
              <a:t>Местоименье – слог  второй, </a:t>
            </a:r>
          </a:p>
          <a:p>
            <a:pPr algn="r"/>
            <a:r>
              <a:rPr lang="ru-RU" sz="1600" b="1">
                <a:solidFill>
                  <a:srgbClr val="6600CC"/>
                </a:solidFill>
              </a:rPr>
              <a:t>А в целом – </a:t>
            </a:r>
          </a:p>
          <a:p>
            <a:pPr algn="r"/>
            <a:r>
              <a:rPr lang="ru-RU" sz="1600" b="1">
                <a:solidFill>
                  <a:srgbClr val="6600CC"/>
                </a:solidFill>
              </a:rPr>
              <a:t>школьный столик твой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14313" y="4429125"/>
            <a:ext cx="3295650" cy="2141538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600" b="1">
                <a:solidFill>
                  <a:srgbClr val="6600CC"/>
                </a:solidFill>
              </a:rPr>
              <a:t>Предлог стоит в моём начале.</a:t>
            </a:r>
          </a:p>
          <a:p>
            <a:r>
              <a:rPr lang="ru-RU" sz="1600" b="1">
                <a:solidFill>
                  <a:srgbClr val="6600CC"/>
                </a:solidFill>
              </a:rPr>
              <a:t>В конце же – загородный дом.</a:t>
            </a:r>
          </a:p>
          <a:p>
            <a:r>
              <a:rPr lang="ru-RU" sz="1600" b="1">
                <a:solidFill>
                  <a:srgbClr val="6600CC"/>
                </a:solidFill>
              </a:rPr>
              <a:t>А целое мы все решали</a:t>
            </a:r>
          </a:p>
          <a:p>
            <a:r>
              <a:rPr lang="ru-RU" sz="1600" b="1">
                <a:solidFill>
                  <a:srgbClr val="6600CC"/>
                </a:solidFill>
              </a:rPr>
              <a:t>И у доски, и за столом.</a:t>
            </a:r>
          </a:p>
        </p:txBody>
      </p:sp>
      <p:sp>
        <p:nvSpPr>
          <p:cNvPr id="7173" name="Oval 7"/>
          <p:cNvSpPr>
            <a:spLocks noChangeArrowheads="1"/>
          </p:cNvSpPr>
          <p:nvPr/>
        </p:nvSpPr>
        <p:spPr bwMode="auto">
          <a:xfrm>
            <a:off x="214313" y="428625"/>
            <a:ext cx="360362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1</a:t>
            </a:r>
          </a:p>
        </p:txBody>
      </p:sp>
      <p:sp>
        <p:nvSpPr>
          <p:cNvPr id="7174" name="Oval 8"/>
          <p:cNvSpPr>
            <a:spLocks noChangeArrowheads="1"/>
          </p:cNvSpPr>
          <p:nvPr/>
        </p:nvSpPr>
        <p:spPr bwMode="auto">
          <a:xfrm>
            <a:off x="357188" y="4500563"/>
            <a:ext cx="360362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3571875" y="2000250"/>
            <a:ext cx="2724150" cy="257175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 dirty="0"/>
              <a:t>шарады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42875" y="357188"/>
            <a:ext cx="3500438" cy="2286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6600CC"/>
                </a:solidFill>
              </a:rPr>
              <a:t>парта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14313" y="4429125"/>
            <a:ext cx="3295650" cy="2141538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6600CC"/>
                </a:solidFill>
              </a:rPr>
              <a:t>задача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3  0.058 -0.05863  C 0.095 -0.05863  0.125 -0.02265  0.125 0.02265  C 0.125 0.03731  0.122 0.05063  0.116 0.06262  C 0.117 0.06262  0 0.2425  0 0.24383  C 0 0.2425  -0.117 0.06262  -0.116 0.06262  C -0.122 0.05063  -0.125 0.03731  -0.125 0.02265  C -0.125 -0.02265  -0.095 -0.05863  -0.057 -0.05863  C -0.033 -0.05863  -0.012 -0.02398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 animBg="1"/>
      <p:bldP spid="8202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ru-RU" sz="2400" dirty="0" smtClean="0">
                <a:latin typeface="Times New Roman" pitchFamily="18" charset="0"/>
              </a:rPr>
              <a:t>«Фразеологизмы»</a:t>
            </a:r>
            <a:r>
              <a:rPr lang="ru-RU" sz="1800" dirty="0" smtClean="0">
                <a:latin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</a:rPr>
              <a:t>Задание: вспомни фразеологизмы по рисунку, объясните их </a:t>
            </a:r>
            <a:r>
              <a:rPr lang="ru-RU" sz="1800" dirty="0" smtClean="0">
                <a:latin typeface="Times New Roman" pitchFamily="18" charset="0"/>
              </a:rPr>
              <a:t>значение</a:t>
            </a:r>
            <a:endParaRPr lang="ru-RU" sz="1800" dirty="0" smtClean="0">
              <a:latin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50825" y="3213100"/>
            <a:ext cx="2305050" cy="273685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348038" y="3213100"/>
            <a:ext cx="2303462" cy="273685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516688" y="3213100"/>
            <a:ext cx="2232025" cy="266541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3071813" y="1071563"/>
            <a:ext cx="2786062" cy="1925637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600" b="1" dirty="0"/>
              <a:t>Конкурс 2</a:t>
            </a:r>
          </a:p>
        </p:txBody>
      </p:sp>
      <p:sp>
        <p:nvSpPr>
          <p:cNvPr id="8200" name="Oval 11"/>
          <p:cNvSpPr>
            <a:spLocks noChangeArrowheads="1"/>
          </p:cNvSpPr>
          <p:nvPr/>
        </p:nvSpPr>
        <p:spPr bwMode="auto">
          <a:xfrm>
            <a:off x="395288" y="3284538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1</a:t>
            </a:r>
          </a:p>
        </p:txBody>
      </p:sp>
      <p:sp>
        <p:nvSpPr>
          <p:cNvPr id="8201" name="Oval 12"/>
          <p:cNvSpPr>
            <a:spLocks noChangeArrowheads="1"/>
          </p:cNvSpPr>
          <p:nvPr/>
        </p:nvSpPr>
        <p:spPr bwMode="auto">
          <a:xfrm>
            <a:off x="3419475" y="3284538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</a:t>
            </a:r>
          </a:p>
        </p:txBody>
      </p:sp>
      <p:sp>
        <p:nvSpPr>
          <p:cNvPr id="8202" name="Oval 13"/>
          <p:cNvSpPr>
            <a:spLocks noChangeArrowheads="1"/>
          </p:cNvSpPr>
          <p:nvPr/>
        </p:nvSpPr>
        <p:spPr bwMode="auto">
          <a:xfrm>
            <a:off x="6659563" y="3284538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3</a:t>
            </a:r>
          </a:p>
        </p:txBody>
      </p:sp>
      <p:pic>
        <p:nvPicPr>
          <p:cNvPr id="14" name="Рисунок 13" descr="http://go4.imgsmail.ru/imgpreview?key=http%3A//www.greenmama.ru/dn_images/01/59/48/37/1261850982viiti_iz_sebya.gif&amp;mb=imgdb_preview_146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213100"/>
            <a:ext cx="2305050" cy="273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 descr="http://go3.imgsmail.ru/imgpreview?key=http%3A//festival.1september.ru/articles/610301/presentation/15.JPG&amp;mb=imgdb_preview_31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213100"/>
            <a:ext cx="2303461" cy="273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 descr="http://go1.imgsmail.ru/imgpreview?key=http%3A//festival.1september.ru/articles/610301/presentation/8.JPG&amp;mb=imgdb_preview_31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9" y="3213099"/>
            <a:ext cx="2232024" cy="26654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3  0.058 -0.05863  C 0.095 -0.05863  0.125 -0.02265  0.125 0.02265  C 0.125 0.03731  0.122 0.05063  0.116 0.06262  C 0.117 0.06262  0 0.2425  0 0.24383  C 0 0.2425  -0.117 0.06262  -0.116 0.06262  C -0.122 0.05063  -0.125 0.03731  -0.125 0.02265  C -0.125 -0.02265  -0.095 -0.05863  -0.057 -0.05863  C -0.033 -0.05863  -0.012 -0.02398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4" grpId="0" animBg="1"/>
      <p:bldP spid="10245" grpId="0" animBg="1"/>
      <p:bldP spid="10246" grpId="0" animBg="1"/>
      <p:bldP spid="102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28625" y="3429000"/>
            <a:ext cx="2519363" cy="273685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419475" y="3500438"/>
            <a:ext cx="2305050" cy="273685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516688" y="3500438"/>
            <a:ext cx="2159000" cy="273685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3132138" y="1196975"/>
            <a:ext cx="2447925" cy="1944688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600" b="1" dirty="0"/>
              <a:t>Конкурс 2</a:t>
            </a:r>
          </a:p>
        </p:txBody>
      </p:sp>
      <p:sp>
        <p:nvSpPr>
          <p:cNvPr id="9223" name="Oval 11"/>
          <p:cNvSpPr>
            <a:spLocks noChangeArrowheads="1"/>
          </p:cNvSpPr>
          <p:nvPr/>
        </p:nvSpPr>
        <p:spPr bwMode="auto">
          <a:xfrm>
            <a:off x="468313" y="3644900"/>
            <a:ext cx="35877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4</a:t>
            </a:r>
          </a:p>
        </p:txBody>
      </p:sp>
      <p:sp>
        <p:nvSpPr>
          <p:cNvPr id="9224" name="Oval 12"/>
          <p:cNvSpPr>
            <a:spLocks noChangeArrowheads="1"/>
          </p:cNvSpPr>
          <p:nvPr/>
        </p:nvSpPr>
        <p:spPr bwMode="auto">
          <a:xfrm>
            <a:off x="3563938" y="3644900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5</a:t>
            </a:r>
          </a:p>
        </p:txBody>
      </p:sp>
      <p:sp>
        <p:nvSpPr>
          <p:cNvPr id="9225" name="Oval 13"/>
          <p:cNvSpPr>
            <a:spLocks noChangeArrowheads="1"/>
          </p:cNvSpPr>
          <p:nvPr/>
        </p:nvSpPr>
        <p:spPr bwMode="auto">
          <a:xfrm>
            <a:off x="6659563" y="357346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6</a:t>
            </a:r>
          </a:p>
        </p:txBody>
      </p:sp>
      <p:sp>
        <p:nvSpPr>
          <p:cNvPr id="92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ru-RU" sz="2400" dirty="0" smtClean="0">
                <a:latin typeface="Times New Roman" pitchFamily="18" charset="0"/>
              </a:rPr>
              <a:t>«Фразеологизмы»</a:t>
            </a:r>
            <a:r>
              <a:rPr lang="ru-RU" sz="1800" dirty="0" smtClean="0">
                <a:latin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</a:rPr>
              <a:t>Задание: вспомни фразеологизмы по рисунку, объясните их </a:t>
            </a:r>
            <a:r>
              <a:rPr lang="ru-RU" sz="1800" dirty="0" smtClean="0">
                <a:latin typeface="Times New Roman" pitchFamily="18" charset="0"/>
              </a:rPr>
              <a:t>значение</a:t>
            </a:r>
            <a:endParaRPr lang="ru-RU" sz="1800" dirty="0" smtClean="0">
              <a:latin typeface="Times New Roman" pitchFamily="18" charset="0"/>
            </a:endParaRPr>
          </a:p>
        </p:txBody>
      </p:sp>
      <p:pic>
        <p:nvPicPr>
          <p:cNvPr id="14" name="Рисунок 13" descr="http://go2.imgsmail.ru/imgpreview?key=http%3A//festival.1september.ru/articles/610301/presentation/7.JPG&amp;mb=imgdb_preview_31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429000"/>
            <a:ext cx="2519363" cy="2808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 descr="http://go1.imgsmail.ru/imgpreview?key=http%3A//festival.1september.ru/articles/610301/presentation/9.JPG&amp;mb=imgdb_preview_31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500438"/>
            <a:ext cx="2305050" cy="2736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 descr="http://go3.imgsmail.ru/imgpreview?key=http%3A//festival.1september.ru/articles/610301/presentation/12.JPG&amp;mb=imgdb_preview_31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500439"/>
            <a:ext cx="2238375" cy="2736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 animBg="1"/>
      <p:bldP spid="1127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50825" y="3789363"/>
            <a:ext cx="1944688" cy="16557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6600CC"/>
                </a:solidFill>
              </a:rPr>
              <a:t>близко</a:t>
            </a:r>
            <a:r>
              <a:rPr lang="ru-RU" sz="5400" b="1">
                <a:solidFill>
                  <a:srgbClr val="6600CC"/>
                </a:solidFill>
              </a:rPr>
              <a:t> 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627313" y="3789363"/>
            <a:ext cx="1873250" cy="16557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00CC"/>
                </a:solidFill>
              </a:rPr>
              <a:t>обманывать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932363" y="3789363"/>
            <a:ext cx="1800225" cy="16557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6600CC"/>
                </a:solidFill>
              </a:rPr>
              <a:t>быстро</a:t>
            </a:r>
          </a:p>
        </p:txBody>
      </p:sp>
      <p:sp>
        <p:nvSpPr>
          <p:cNvPr id="10245" name="Oval 7"/>
          <p:cNvSpPr>
            <a:spLocks noChangeArrowheads="1"/>
          </p:cNvSpPr>
          <p:nvPr/>
        </p:nvSpPr>
        <p:spPr bwMode="auto">
          <a:xfrm>
            <a:off x="323850" y="3860800"/>
            <a:ext cx="431800" cy="433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1</a:t>
            </a:r>
          </a:p>
        </p:txBody>
      </p:sp>
      <p:sp>
        <p:nvSpPr>
          <p:cNvPr id="10246" name="Oval 8"/>
          <p:cNvSpPr>
            <a:spLocks noChangeArrowheads="1"/>
          </p:cNvSpPr>
          <p:nvPr/>
        </p:nvSpPr>
        <p:spPr bwMode="auto">
          <a:xfrm>
            <a:off x="2700338" y="38608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</a:t>
            </a:r>
          </a:p>
        </p:txBody>
      </p:sp>
      <p:sp>
        <p:nvSpPr>
          <p:cNvPr id="10247" name="Oval 9"/>
          <p:cNvSpPr>
            <a:spLocks noChangeArrowheads="1"/>
          </p:cNvSpPr>
          <p:nvPr/>
        </p:nvSpPr>
        <p:spPr bwMode="auto">
          <a:xfrm>
            <a:off x="5076825" y="3860800"/>
            <a:ext cx="431800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3</a:t>
            </a: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3203575" y="1268413"/>
            <a:ext cx="2376488" cy="1728787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600" b="1" dirty="0"/>
              <a:t>Конкурс 2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7235825" y="3789363"/>
            <a:ext cx="1657350" cy="16557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6600CC"/>
                </a:solidFill>
              </a:rPr>
              <a:t>замолчать</a:t>
            </a:r>
          </a:p>
        </p:txBody>
      </p:sp>
      <p:sp>
        <p:nvSpPr>
          <p:cNvPr id="10250" name="Oval 12"/>
          <p:cNvSpPr>
            <a:spLocks noChangeArrowheads="1"/>
          </p:cNvSpPr>
          <p:nvPr/>
        </p:nvSpPr>
        <p:spPr bwMode="auto">
          <a:xfrm>
            <a:off x="7308850" y="3860800"/>
            <a:ext cx="360363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4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85750"/>
            <a:ext cx="8229600" cy="850900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</a:rPr>
              <a:t>«Фразеологизмы»</a:t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800" smtClean="0">
                <a:latin typeface="Times New Roman" pitchFamily="18" charset="0"/>
              </a:rPr>
              <a:t>Задание: подскажите фразеологизм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250825" y="3781570"/>
            <a:ext cx="1944688" cy="16557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rgbClr val="6600CC"/>
                </a:solidFill>
              </a:rPr>
              <a:t>Рукой</a:t>
            </a:r>
          </a:p>
          <a:p>
            <a:pPr algn="ctr"/>
            <a:r>
              <a:rPr lang="ru-RU" sz="4000" b="1" dirty="0">
                <a:solidFill>
                  <a:srgbClr val="6600CC"/>
                </a:solidFill>
              </a:rPr>
              <a:t>подать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643188" y="3786188"/>
            <a:ext cx="1873250" cy="16557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6600CC"/>
                </a:solidFill>
              </a:rPr>
              <a:t>Морочить</a:t>
            </a:r>
          </a:p>
          <a:p>
            <a:pPr algn="ctr"/>
            <a:r>
              <a:rPr lang="ru-RU" sz="2800" b="1">
                <a:solidFill>
                  <a:srgbClr val="6600CC"/>
                </a:solidFill>
              </a:rPr>
              <a:t>голову</a:t>
            </a: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4929188" y="3786188"/>
            <a:ext cx="1800225" cy="16557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6600CC"/>
                </a:solidFill>
              </a:rPr>
              <a:t>Во весь</a:t>
            </a:r>
          </a:p>
          <a:p>
            <a:pPr algn="ctr"/>
            <a:r>
              <a:rPr lang="ru-RU" sz="3200" b="1">
                <a:solidFill>
                  <a:srgbClr val="6600CC"/>
                </a:solidFill>
              </a:rPr>
              <a:t>дух</a:t>
            </a: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7235825" y="3798888"/>
            <a:ext cx="1657350" cy="165576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6600CC"/>
                </a:solidFill>
              </a:rPr>
              <a:t>Прикусить</a:t>
            </a:r>
          </a:p>
          <a:p>
            <a:pPr algn="ctr"/>
            <a:r>
              <a:rPr lang="ru-RU" sz="2400" b="1">
                <a:solidFill>
                  <a:srgbClr val="6600CC"/>
                </a:solidFill>
              </a:rPr>
              <a:t> язык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1" grpId="0" animBg="1"/>
      <p:bldP spid="9222" grpId="0" animBg="1"/>
      <p:bldP spid="9227" grpId="0" animBg="1"/>
      <p:bldP spid="14" grpId="0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567</Words>
  <Application>Microsoft Office PowerPoint</Application>
  <PresentationFormat>Экран (4:3)</PresentationFormat>
  <Paragraphs>270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Оформление по умолчанию</vt:lpstr>
      <vt:lpstr>Презентация PowerPoint</vt:lpstr>
      <vt:lpstr>Презентация PowerPoint</vt:lpstr>
      <vt:lpstr>Сколько всего музыкальных нот? Назовите их</vt:lpstr>
      <vt:lpstr>Придумайте слова,  в которых дважды встречается название нот</vt:lpstr>
      <vt:lpstr>«Исправленное меню» Задание: оформите грамотно меню</vt:lpstr>
      <vt:lpstr>Презентация PowerPoint</vt:lpstr>
      <vt:lpstr>«Фразеологизмы» Задание: вспомни фразеологизмы по рисунку, объясните их значение</vt:lpstr>
      <vt:lpstr>«Фразеологизмы» Задание: вспомни фразеологизмы по рисунку, объясните их значение</vt:lpstr>
      <vt:lpstr>«Фразеологизмы» Задание: подскажите фразеологизм</vt:lpstr>
      <vt:lpstr>«Аукцион синонимов» Задание: подбери синонимы к иноязычным словам</vt:lpstr>
      <vt:lpstr>«Знай грамматику!» Задание: от названий городов образуйте название жителей</vt:lpstr>
      <vt:lpstr>«Знай грамматику!» Задание: образуйте правильные формы слова  в родительном падеже</vt:lpstr>
      <vt:lpstr>«Четвёртое лишнее» Задание: из четырёх отрывков найдите лишний</vt:lpstr>
      <vt:lpstr>«Четвёртое лишнее» Задание: из четырёх отрывков найдите лишний</vt:lpstr>
      <vt:lpstr>Презентация PowerPoint</vt:lpstr>
      <vt:lpstr>Литературный экспромт</vt:lpstr>
      <vt:lpstr>Спасибо за внимание!!!</vt:lpstr>
    </vt:vector>
  </TitlesOfParts>
  <Company>iAm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ANGen</dc:creator>
  <cp:lastModifiedBy>user</cp:lastModifiedBy>
  <cp:revision>86</cp:revision>
  <dcterms:created xsi:type="dcterms:W3CDTF">2008-01-11T16:23:14Z</dcterms:created>
  <dcterms:modified xsi:type="dcterms:W3CDTF">2014-02-19T19:25:59Z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323283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