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audio/wav" Extension="wav"/>
  <Default ContentType="image/gif" Extension="gi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6" r:id="rId2"/>
    <p:sldId id="259" r:id="rId3"/>
    <p:sldId id="260" r:id="rId4"/>
    <p:sldId id="261" r:id="rId5"/>
    <p:sldId id="258" r:id="rId6"/>
    <p:sldId id="262" r:id="rId7"/>
    <p:sldId id="257" r:id="rId8"/>
    <p:sldId id="263" r:id="rId9"/>
    <p:sldId id="264" r:id="rId10"/>
    <p:sldId id="265" r:id="rId11"/>
    <p:sldId id="266" r:id="rId12"/>
    <p:sldId id="267" r:id="rId13"/>
    <p:sldId id="285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4" r:id="rId24"/>
    <p:sldId id="283" r:id="rId25"/>
    <p:sldId id="269" r:id="rId26"/>
    <p:sldId id="270" r:id="rId27"/>
    <p:sldId id="271" r:id="rId28"/>
    <p:sldId id="272" r:id="rId29"/>
    <p:sldId id="273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6600FF"/>
    <a:srgbClr val="3366CC"/>
    <a:srgbClr val="660033"/>
    <a:srgbClr val="0066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0431C75-35FC-4230-83C8-F22FA7B01476}" type="datetimeFigureOut">
              <a:rPr lang="ru-RU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745E53C-608F-4DF2-BD8A-F60FD58BD6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5899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B9D52A-77FF-498A-8849-B7229E9994C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8B9D52A-77FF-498A-8849-B7229E9994C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D67-C34D-4EB6-8CD4-5EAF2A7DCE63}" type="datetime1">
              <a:rPr lang="ru-RU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D7E9B-4018-46B0-B7E1-5BABA89BA4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737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719DC-02A7-45B5-A273-616FD194D185}" type="datetime1">
              <a:rPr lang="ru-RU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D3088-3961-409B-885B-6EA6A4232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16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B21DB-D397-4627-98ED-4F4B6B08BEFF}" type="datetime1">
              <a:rPr lang="ru-RU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89564-DABB-4E30-AD8F-EBB24E223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242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D9EFE-280F-4FE3-B288-B568D7A5A949}" type="datetime1">
              <a:rPr lang="ru-RU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DD46-9052-4423-9A40-731F58E26C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622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D7453-C701-4A30-B5B3-90CBA9156040}" type="datetime1">
              <a:rPr lang="ru-RU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644C0-C397-4F3E-9B3C-7AD11D07CC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531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A29F2-1D33-4EE7-A169-28FB98586826}" type="datetime1">
              <a:rPr lang="ru-RU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2CEB1-6691-45E5-A7EB-31FAD298A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24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D6FF0-ECF7-440B-99D4-DE169BEF9133}" type="datetime1">
              <a:rPr lang="ru-RU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625A2-4DD8-481D-AC70-A7E30A819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0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54CC3-6D3A-41F5-A40E-6D5F45823BB6}" type="datetime1">
              <a:rPr lang="ru-RU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4A148-3DB8-4620-9938-B5D292B61C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679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39B47-2D55-40B2-BD15-0EB371ED4B2C}" type="datetime1">
              <a:rPr lang="ru-RU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7478D-F9F7-410C-A128-1AEB2FAA83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211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74CD0-F84D-47AD-885A-7BC110CCC0BC}" type="datetime1">
              <a:rPr lang="ru-RU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1C02C-7136-487F-955B-F37F6AC18A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470351-AE36-4ADB-8FFF-8D595D98952C}" type="datetime1">
              <a:rPr lang="ru-RU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372EF-A1B5-4693-896F-C166EF3C68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83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D1AFA97-3990-435B-ABDD-6EA6DC82227C}" type="datetime1">
              <a:rPr lang="ru-RU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DB5CC1-2A96-4CC2-AB9C-502FFC1001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 ?><Relationships xmlns="http://schemas.openxmlformats.org/package/2006/relationships"><Relationship Id="rId2" Target="../media/image2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4" Type="http://schemas.openxmlformats.org/officeDocument/2006/relationships/image" Target="../media/image25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image" Target="../media/image33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gif"/><Relationship Id="rId5" Type="http://schemas.openxmlformats.org/officeDocument/2006/relationships/image" Target="../media/image31.gif"/><Relationship Id="rId4" Type="http://schemas.openxmlformats.org/officeDocument/2006/relationships/image" Target="../media/image30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39.gif"/></Relationships>
</file>

<file path=ppt/slides/_rels/slide23.xml.rels><?xml version="1.0" encoding="UTF-8" standalone="yes" ?><Relationships xmlns="http://schemas.openxmlformats.org/package/2006/relationships"><Relationship Id="rId2" Target="../media/image40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 ?><Relationships xmlns="http://schemas.openxmlformats.org/package/2006/relationships"><Relationship Id="rId2" Target="../media/image4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2" Target="../media/image4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2" Target="../media/image4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2" Target="../media/image10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3" Target="../media/image3.png" Type="http://schemas.openxmlformats.org/officeDocument/2006/relationships/image"/><Relationship Id="rId2" Target="../notesSlides/notesSlide2.xml" Type="http://schemas.openxmlformats.org/officeDocument/2006/relationships/notesSlide"/><Relationship Id="rId1" Target="../slideLayouts/slideLayout1.xml" Type="http://schemas.openxmlformats.org/officeDocument/2006/relationships/slideLayout"/><Relationship Id="rId5" Target="../media/image12.jpeg" Type="http://schemas.openxmlformats.org/officeDocument/2006/relationships/image"/><Relationship Id="rId4" Target="../media/image4.gif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<Relationships xmlns="http://schemas.openxmlformats.org/package/2006/relationships"><Relationship Id="rId2" Target="../media/image1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 ?><Relationships xmlns="http://schemas.openxmlformats.org/package/2006/relationships"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51446">
            <a:off x="7842250" y="538163"/>
            <a:ext cx="725488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608">
            <a:off x="8194675" y="-28575"/>
            <a:ext cx="12811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93031">
            <a:off x="7816850" y="733425"/>
            <a:ext cx="157956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2450"/>
            <a:ext cx="24193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1343">
            <a:off x="1412875" y="5283200"/>
            <a:ext cx="12811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2093" flipH="1">
            <a:off x="4067175" y="5273675"/>
            <a:ext cx="221615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12019"/>
            <a:ext cx="2084933" cy="208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579" y="3028479"/>
            <a:ext cx="1168342" cy="116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 rot="20227257">
            <a:off x="1732317" y="3289485"/>
            <a:ext cx="567936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Всё в твоих руках</a:t>
            </a:r>
            <a:endParaRPr lang="ru-RU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1" name="Picture 9" descr="F:\exchange_PCSB04F\КОНКУРС\518_logoГБОУ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" y="5615258"/>
            <a:ext cx="953932" cy="94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3" descr="герб_спб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289" y="113478"/>
            <a:ext cx="83343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17708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ПРАВИТЕЛЬСТВО САНКТ-ПЕТЕРБУРГА</a:t>
            </a:r>
          </a:p>
          <a:p>
            <a:pPr algn="ctr"/>
            <a:r>
              <a:rPr lang="ru-RU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КОМИТЕТ ПО ОБРАЗОВАНИЮ</a:t>
            </a:r>
            <a:r>
              <a:rPr lang="ru-RU" b="1" dirty="0">
                <a:latin typeface="Calibri" pitchFamily="34" charset="0"/>
                <a:ea typeface="Times New Roman" pitchFamily="18" charset="0"/>
                <a:cs typeface="Arial" charset="0"/>
              </a:rPr>
              <a:t> </a:t>
            </a:r>
            <a:endParaRPr lang="ru-RU" b="1" dirty="0">
              <a:latin typeface="Calibri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2044" y="793758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/>
            <a:r>
              <a:rPr lang="ru-RU" b="1" dirty="0">
                <a:latin typeface="Calibri" pitchFamily="34" charset="0"/>
                <a:cs typeface="Times New Roman" pitchFamily="18" charset="0"/>
              </a:rPr>
              <a:t>Государственное бюджетное общеобразовательное учреждение</a:t>
            </a:r>
            <a:endParaRPr lang="ru-RU" b="1" dirty="0">
              <a:latin typeface="Calibri" pitchFamily="34" charset="0"/>
            </a:endParaRPr>
          </a:p>
          <a:p>
            <a:pPr algn="ctr" eaLnBrk="0" hangingPunct="0"/>
            <a:r>
              <a:rPr lang="ru-RU" b="1" dirty="0">
                <a:latin typeface="Calibri" pitchFamily="34" charset="0"/>
                <a:cs typeface="Times New Roman" pitchFamily="18" charset="0"/>
              </a:rPr>
              <a:t>средняя общеобразовательная школа № 518</a:t>
            </a:r>
          </a:p>
          <a:p>
            <a:pPr algn="ctr" eaLnBrk="0" hangingPunct="0"/>
            <a:r>
              <a:rPr lang="ru-RU" b="1" dirty="0">
                <a:latin typeface="Calibri" pitchFamily="34" charset="0"/>
                <a:cs typeface="Times New Roman" pitchFamily="18" charset="0"/>
              </a:rPr>
              <a:t>Выборгского района Санкт-Петербурга</a:t>
            </a:r>
            <a:r>
              <a:rPr lang="ru-RU" b="1" dirty="0">
                <a:latin typeface="Calibri" pitchFamily="34" charset="0"/>
              </a:rPr>
              <a:t> </a:t>
            </a:r>
            <a:endParaRPr lang="ru-RU" sz="2000" b="1" dirty="0"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89250" y="455275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i="1" dirty="0"/>
          </a:p>
        </p:txBody>
      </p:sp>
      <p:sp>
        <p:nvSpPr>
          <p:cNvPr id="5" name="Прямоугольник 4"/>
          <p:cNvSpPr/>
          <p:nvPr/>
        </p:nvSpPr>
        <p:spPr>
          <a:xfrm rot="20316033">
            <a:off x="2608281" y="442921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err="1"/>
              <a:t>Пыркина</a:t>
            </a:r>
            <a:r>
              <a:rPr lang="ru-RU" b="1" i="1" dirty="0"/>
              <a:t> Юлия Васильевна</a:t>
            </a:r>
          </a:p>
          <a:p>
            <a:r>
              <a:rPr lang="ru-RU" b="1" i="1" dirty="0"/>
              <a:t>учитель начальных классов</a:t>
            </a:r>
          </a:p>
          <a:p>
            <a:r>
              <a:rPr lang="ru-RU" b="1" i="1" dirty="0"/>
              <a:t>Электронный адрес: </a:t>
            </a:r>
            <a:r>
              <a:rPr lang="en-US" b="1" i="1" dirty="0"/>
              <a:t>qw111_er@mail.ru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Предложение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algn="ctr"/>
            <a:r>
              <a:rPr lang="ru-RU" b="1" dirty="0" smtClean="0"/>
              <a:t>По наличию главных членов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2DD46-9052-4423-9A40-731F58E26CD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475656" y="1844824"/>
            <a:ext cx="1944216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9552" y="2924944"/>
            <a:ext cx="31116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</a:rPr>
              <a:t>двусоставные</a:t>
            </a:r>
            <a:endParaRPr lang="ru-RU" sz="3200" b="1" dirty="0">
              <a:solidFill>
                <a:srgbClr val="0033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724128" y="1844824"/>
            <a:ext cx="172819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08976" y="2924944"/>
            <a:ext cx="33905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3300"/>
                </a:solidFill>
              </a:rPr>
              <a:t>односоставные</a:t>
            </a:r>
            <a:endParaRPr lang="ru-RU" sz="3200" b="1" dirty="0">
              <a:solidFill>
                <a:srgbClr val="0033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861048"/>
            <a:ext cx="19335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40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Предложение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algn="ctr"/>
            <a:r>
              <a:rPr lang="ru-RU" b="1" dirty="0" smtClean="0"/>
              <a:t>По наличию второстепенных членов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2DD46-9052-4423-9A40-731F58E26CDB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619672" y="1772816"/>
            <a:ext cx="295232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572000" y="1783013"/>
            <a:ext cx="2736304" cy="13579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74822" y="2420888"/>
            <a:ext cx="4090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66"/>
                </a:solidFill>
              </a:rPr>
              <a:t>распространённые</a:t>
            </a:r>
            <a:endParaRPr lang="ru-RU" sz="3200" b="1" dirty="0">
              <a:solidFill>
                <a:srgbClr val="00666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39952" y="3308038"/>
            <a:ext cx="4566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66"/>
                </a:solidFill>
              </a:rPr>
              <a:t>нераспространённые</a:t>
            </a:r>
            <a:endParaRPr lang="ru-RU" sz="3200" b="1" dirty="0">
              <a:solidFill>
                <a:srgbClr val="006666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29000"/>
            <a:ext cx="1771650" cy="258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046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Предложение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lvl="2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390550" y="4222561"/>
            <a:ext cx="2895600" cy="1283924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Две и более грамматических основ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2DD46-9052-4423-9A40-731F58E26CDB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907704" y="1340768"/>
            <a:ext cx="223224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9562" y="2306347"/>
            <a:ext cx="2070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простое</a:t>
            </a:r>
            <a:endParaRPr lang="ru-RU" sz="3200" b="1" dirty="0">
              <a:solidFill>
                <a:srgbClr val="0000FF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932040" y="1340768"/>
            <a:ext cx="216024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28184" y="2565104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сложное</a:t>
            </a:r>
            <a:endParaRPr lang="ru-RU" sz="3200" b="1" dirty="0">
              <a:solidFill>
                <a:srgbClr val="0000FF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1664677" y="2891122"/>
            <a:ext cx="0" cy="8979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59679" y="3945276"/>
            <a:ext cx="35283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Одна грамматическая основа</a:t>
            </a:r>
            <a:endParaRPr lang="ru-RU" sz="2800" b="1" dirty="0"/>
          </a:p>
        </p:txBody>
      </p:sp>
      <p:cxnSp>
        <p:nvCxnSpPr>
          <p:cNvPr id="20" name="Прямая со стрелкой 19"/>
          <p:cNvCxnSpPr>
            <a:stCxn id="14" idx="2"/>
          </p:cNvCxnSpPr>
          <p:nvPr/>
        </p:nvCxnSpPr>
        <p:spPr>
          <a:xfrm>
            <a:off x="7200292" y="3149879"/>
            <a:ext cx="0" cy="9271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077197"/>
            <a:ext cx="2232248" cy="2145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645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Появились тучи.</a:t>
            </a:r>
            <a:br>
              <a:rPr lang="ru-RU" dirty="0" smtClean="0"/>
            </a:br>
            <a:r>
              <a:rPr lang="ru-RU" dirty="0" smtClean="0"/>
              <a:t>Из-за горизонта появились тучи.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2DD46-9052-4423-9A40-731F58E26CD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984" y="734079"/>
            <a:ext cx="4672279" cy="2694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57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Весёлая </a:t>
            </a:r>
            <a:r>
              <a:rPr lang="ru-RU" b="1" dirty="0" err="1" smtClean="0">
                <a:solidFill>
                  <a:srgbClr val="C00000"/>
                </a:solidFill>
              </a:rPr>
              <a:t>физминутка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2DD46-9052-4423-9A40-731F58E26CD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2028825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48880"/>
            <a:ext cx="4055343" cy="302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95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клоу238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клоунада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58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857356" y="500042"/>
            <a:ext cx="607223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Танцуют все!</a:t>
            </a: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0"/>
            <a:ext cx="31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r>
              <a:rPr lang="ru-RU"/>
              <a:t>  </a:t>
            </a:r>
          </a:p>
        </p:txBody>
      </p:sp>
      <p:pic>
        <p:nvPicPr>
          <p:cNvPr id="12" name="Рисунок 11" descr="009b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286000"/>
            <a:ext cx="3643312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Прямоугольник 1"/>
          <p:cNvSpPr>
            <a:spLocks noChangeArrowheads="1"/>
          </p:cNvSpPr>
          <p:nvPr/>
        </p:nvSpPr>
        <p:spPr bwMode="auto">
          <a:xfrm>
            <a:off x="2451100" y="32448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486372"/>
      </p:ext>
    </p:extLst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1"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9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15"/>
          <p:cNvSpPr txBox="1">
            <a:spLocks noChangeArrowheads="1"/>
          </p:cNvSpPr>
          <p:nvPr/>
        </p:nvSpPr>
        <p:spPr bwMode="auto">
          <a:xfrm>
            <a:off x="1357313" y="285750"/>
            <a:ext cx="6886575" cy="10779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3200" b="1">
                <a:solidFill>
                  <a:srgbClr val="C00000"/>
                </a:solidFill>
              </a:rPr>
              <a:t>Руки согнуты в локтях, </a:t>
            </a:r>
          </a:p>
          <a:p>
            <a:pPr algn="ctr" eaLnBrk="1" hangingPunct="1"/>
            <a:r>
              <a:rPr lang="ru-RU" sz="3200" b="1">
                <a:solidFill>
                  <a:srgbClr val="C00000"/>
                </a:solidFill>
              </a:rPr>
              <a:t>качаем головой и двигаем телом</a:t>
            </a:r>
          </a:p>
        </p:txBody>
      </p:sp>
      <p:pic>
        <p:nvPicPr>
          <p:cNvPr id="3092" name="Picture 20" descr="D:\рисунки и анимашки\разные анимашки\c05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571625"/>
            <a:ext cx="428625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69335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4003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57313"/>
            <a:ext cx="1928813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14414" y="357166"/>
            <a:ext cx="750099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dirty="0">
                <a:ln w="11430"/>
                <a:solidFill>
                  <a:srgbClr val="FFFF00"/>
                </a:solidFill>
              </a:rPr>
              <a:t>Танцуют все!</a:t>
            </a:r>
          </a:p>
          <a:p>
            <a:pPr algn="ctr">
              <a:defRPr/>
            </a:pPr>
            <a:r>
              <a:rPr lang="ru-RU" sz="3200" b="1" dirty="0">
                <a:ln w="11430"/>
                <a:solidFill>
                  <a:srgbClr val="FFFF00"/>
                </a:solidFill>
              </a:rPr>
              <a:t>   </a:t>
            </a:r>
          </a:p>
        </p:txBody>
      </p:sp>
      <p:pic>
        <p:nvPicPr>
          <p:cNvPr id="8" name="Рисунок 7" descr="94003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357438"/>
            <a:ext cx="2071687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94003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1857375"/>
            <a:ext cx="200501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2111231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photo1560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14438"/>
            <a:ext cx="2500313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photo1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1571625"/>
            <a:ext cx="112395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photo1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2571750"/>
            <a:ext cx="21002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DUCK3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857625"/>
            <a:ext cx="1357313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9" descr="DUCK3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3786188"/>
            <a:ext cx="1500188" cy="164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 descr="photo1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1643063"/>
            <a:ext cx="1071563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 descr="star02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3500438"/>
            <a:ext cx="18669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 descr="rabbit24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4643438"/>
            <a:ext cx="14287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 descr="rabbit24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3" y="4643438"/>
            <a:ext cx="14287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57158" y="285728"/>
            <a:ext cx="8204938" cy="92333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FFFF00"/>
                </a:solidFill>
              </a:rPr>
              <a:t>Возьми соседа за руки</a:t>
            </a:r>
          </a:p>
        </p:txBody>
      </p:sp>
    </p:spTree>
    <p:extLst>
      <p:ext uri="{BB962C8B-B14F-4D97-AF65-F5344CB8AC3E}">
        <p14:creationId xmlns:p14="http://schemas.microsoft.com/office/powerpoint/2010/main" val="3086734782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D20650_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00BFAA"/>
              </a:clrFrom>
              <a:clrTo>
                <a:srgbClr val="00BFA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500188"/>
            <a:ext cx="62865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14480" y="500042"/>
            <a:ext cx="560005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FFFF00"/>
                </a:solidFill>
              </a:rPr>
              <a:t>Делай,  как мы!</a:t>
            </a:r>
          </a:p>
        </p:txBody>
      </p:sp>
    </p:spTree>
    <p:extLst>
      <p:ext uri="{BB962C8B-B14F-4D97-AF65-F5344CB8AC3E}">
        <p14:creationId xmlns:p14="http://schemas.microsoft.com/office/powerpoint/2010/main" val="3563698754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660033"/>
                </a:solidFill>
              </a:rPr>
              <a:t>Попробуем пообщаться…</a:t>
            </a:r>
            <a:endParaRPr lang="ru-RU" b="1" i="1" dirty="0">
              <a:solidFill>
                <a:srgbClr val="66003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/>
              <a:t>1 пара – «поговорить» на одну из двух тем, используя только </a:t>
            </a:r>
            <a:r>
              <a:rPr lang="ru-RU" sz="6000" b="1" dirty="0" smtClean="0"/>
              <a:t>слова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0000FF"/>
                </a:solidFill>
              </a:rPr>
              <a:t>«Урок музыки», « Урок физической культуры».</a:t>
            </a:r>
            <a:endParaRPr lang="ru-RU" sz="3600" b="1" dirty="0">
              <a:solidFill>
                <a:srgbClr val="0000FF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2DD46-9052-4423-9A40-731F58E26CD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78487"/>
            <a:ext cx="396044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6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G00396_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1857375"/>
            <a:ext cx="21621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 rot="-842082">
            <a:off x="26988" y="765175"/>
            <a:ext cx="6429375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6000" b="1">
                <a:solidFill>
                  <a:srgbClr val="FFFF00"/>
                </a:solidFill>
              </a:rPr>
              <a:t>А теперь, как я!</a:t>
            </a:r>
          </a:p>
        </p:txBody>
      </p:sp>
    </p:spTree>
    <p:extLst>
      <p:ext uri="{BB962C8B-B14F-4D97-AF65-F5344CB8AC3E}">
        <p14:creationId xmlns:p14="http://schemas.microsoft.com/office/powerpoint/2010/main" val="3662789516"/>
      </p:ext>
    </p:extLst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hoto%2000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141663"/>
            <a:ext cx="16224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2268538" y="1844675"/>
            <a:ext cx="1081087" cy="10080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071563" y="3786188"/>
            <a:ext cx="1081087" cy="10080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6786563" y="3857625"/>
            <a:ext cx="1081087" cy="10080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CC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4067175" y="260350"/>
            <a:ext cx="1081088" cy="10080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33CC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3" name="Oval 7"/>
          <p:cNvSpPr>
            <a:spLocks noChangeArrowheads="1"/>
          </p:cNvSpPr>
          <p:nvPr/>
        </p:nvSpPr>
        <p:spPr bwMode="auto">
          <a:xfrm>
            <a:off x="5795963" y="1844675"/>
            <a:ext cx="1081087" cy="1008063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CC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5143512"/>
            <a:ext cx="8211607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Шарик появился – скок!</a:t>
            </a:r>
          </a:p>
          <a:p>
            <a:pPr algn="ctr"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Шарик лопнул – хлоп, хлоп!</a:t>
            </a:r>
          </a:p>
        </p:txBody>
      </p:sp>
    </p:spTree>
    <p:extLst>
      <p:ext uri="{BB962C8B-B14F-4D97-AF65-F5344CB8AC3E}">
        <p14:creationId xmlns:p14="http://schemas.microsoft.com/office/powerpoint/2010/main" val="2881334858"/>
      </p:ext>
    </p:extLst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1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64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20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  <p:bldP spid="14339" grpId="1" animBg="1"/>
      <p:bldP spid="14340" grpId="0" animBg="1"/>
      <p:bldP spid="14340" grpId="1" animBg="1"/>
      <p:bldP spid="14341" grpId="0" animBg="1"/>
      <p:bldP spid="14341" grpId="1" animBg="1"/>
      <p:bldP spid="14342" grpId="0" animBg="1"/>
      <p:bldP spid="14342" grpId="1" animBg="1"/>
      <p:bldP spid="14343" grpId="0" animBg="1"/>
      <p:bldP spid="1434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dt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14313"/>
            <a:ext cx="18002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Новогодний подарок «Чумовая собака»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786063"/>
            <a:ext cx="10096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Новогодний подарок «Чумовая собака»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00500" y="1571625"/>
            <a:ext cx="12255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Новогодний подарок «Чумовая собака»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5000" y="2786063"/>
            <a:ext cx="1147763" cy="190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-4608513" y="5229225"/>
            <a:ext cx="4608513" cy="757238"/>
            <a:chOff x="2381" y="3067"/>
            <a:chExt cx="2903" cy="477"/>
          </a:xfrm>
        </p:grpSpPr>
        <p:pic>
          <p:nvPicPr>
            <p:cNvPr id="9226" name="Picture 7" descr="Photo%20005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3067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7" name="Text Box 8"/>
            <p:cNvSpPr txBox="1">
              <a:spLocks noChangeArrowheads="1"/>
            </p:cNvSpPr>
            <p:nvPr/>
          </p:nvSpPr>
          <p:spPr bwMode="auto">
            <a:xfrm>
              <a:off x="2381" y="3294"/>
              <a:ext cx="290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 b="1">
                  <a:solidFill>
                    <a:srgbClr val="660066"/>
                  </a:solidFill>
                </a:rPr>
                <a:t>Ребята, берегите здоровье!</a:t>
              </a:r>
            </a:p>
          </p:txBody>
        </p:sp>
      </p:grpSp>
      <p:pic>
        <p:nvPicPr>
          <p:cNvPr id="14" name="Picture 2" descr="dt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85750"/>
            <a:ext cx="18002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94003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4429125"/>
            <a:ext cx="121443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94003.g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4572000"/>
            <a:ext cx="121443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9560927"/>
      </p:ext>
    </p:extLst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239B47-2D55-40B2-BD15-0EB371ED4B2C}" type="datetime1">
              <a:rPr lang="ru-RU" smtClean="0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97478D-F9F7-410C-A128-1AEB2FAA838B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992888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3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1357298"/>
            <a:ext cx="5957785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свидания!</a:t>
            </a:r>
          </a:p>
        </p:txBody>
      </p:sp>
      <p:pic>
        <p:nvPicPr>
          <p:cNvPr id="3" name="Рисунок 2" descr="photo1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3500438"/>
            <a:ext cx="21002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 descr="photo1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3429000"/>
            <a:ext cx="21002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435098"/>
      </p:ext>
    </p:extLst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i="1" dirty="0" smtClean="0">
                <a:solidFill>
                  <a:srgbClr val="660033"/>
                </a:solidFill>
              </a:rPr>
              <a:t>Соотнеси предложения к схемам.</a:t>
            </a:r>
            <a:endParaRPr lang="ru-RU" sz="3200" b="1" i="1" dirty="0">
              <a:solidFill>
                <a:srgbClr val="66003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/>
          <a:lstStyle/>
          <a:p>
            <a:r>
              <a:rPr lang="ru-RU" sz="2800" dirty="0" smtClean="0"/>
              <a:t> Наконец-то пришла весна.</a:t>
            </a:r>
          </a:p>
          <a:p>
            <a:r>
              <a:rPr lang="ru-RU" sz="2800" dirty="0" smtClean="0"/>
              <a:t> Лес проснулся, всё теплее греет ласковое солнце.</a:t>
            </a:r>
          </a:p>
          <a:p>
            <a:r>
              <a:rPr lang="ru-RU" sz="2800" dirty="0" smtClean="0"/>
              <a:t>Снег растаял, и побежала талая вода.</a:t>
            </a:r>
          </a:p>
          <a:p>
            <a:r>
              <a:rPr lang="ru-RU" sz="2800" dirty="0" smtClean="0"/>
              <a:t>Птицы возвращаются в тёплые края.</a:t>
            </a:r>
          </a:p>
          <a:p>
            <a:r>
              <a:rPr lang="ru-RU" sz="2800" dirty="0" smtClean="0"/>
              <a:t>Мы увидели, что появились первые цветы.</a:t>
            </a:r>
          </a:p>
          <a:p>
            <a:pPr marL="0" indent="0">
              <a:buNone/>
            </a:pPr>
            <a:r>
              <a:rPr lang="ru-RU" sz="2800" dirty="0" smtClean="0"/>
              <a:t>                                                               ,и</a:t>
            </a:r>
          </a:p>
          <a:p>
            <a:pPr marL="0" indent="0">
              <a:buNone/>
            </a:pPr>
            <a:r>
              <a:rPr lang="ru-RU" sz="2800" dirty="0" smtClean="0"/>
              <a:t>                                                              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                                            ,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                                                     , что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2DD46-9052-4423-9A40-731F58E26CDB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759659" y="5766513"/>
            <a:ext cx="1898983" cy="50405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09151" y="4844847"/>
            <a:ext cx="1800200" cy="43204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3884628"/>
            <a:ext cx="18002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4581128"/>
            <a:ext cx="1800200" cy="4320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92827" y="3884628"/>
            <a:ext cx="1800200" cy="432048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971600" y="4100359"/>
            <a:ext cx="576064" cy="0"/>
          </a:xfrm>
          <a:prstGeom prst="line">
            <a:avLst/>
          </a:prstGeom>
          <a:ln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852464" y="4100652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971118" y="4190783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971118" y="4797152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759152" y="4771885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759152" y="4844847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6084168" y="3892066"/>
            <a:ext cx="18002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908489" y="4108090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716016" y="4108090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6300192" y="4100359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300192" y="4177001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7092280" y="4129754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3908489" y="5060871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753925" y="5087768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753925" y="5013176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803459" y="5938278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5976156" y="4853975"/>
            <a:ext cx="1800200" cy="432048"/>
          </a:xfrm>
          <a:prstGeom prst="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6084168" y="5013176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084168" y="5100773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6984268" y="5060871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5688124" y="5802517"/>
            <a:ext cx="1800200" cy="43204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2919895" y="6018541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567833" y="5769260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3855865" y="6033662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3855865" y="5919422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6804248" y="6018541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804667" y="5979584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6848636" y="5807906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5796136" y="6131984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697101" y="4191149"/>
            <a:ext cx="57606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033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6600FF"/>
                </a:solidFill>
              </a:rPr>
              <a:t>Укажите распространённые предложения</a:t>
            </a:r>
            <a:endParaRPr lang="ru-RU" b="1" i="1" dirty="0">
              <a:solidFill>
                <a:srgbClr val="6600FF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/>
              <a:t>1. Гости приезжают?</a:t>
            </a:r>
          </a:p>
          <a:p>
            <a:r>
              <a:rPr lang="ru-RU" sz="2800" b="1" dirty="0" smtClean="0"/>
              <a:t>2. К нам завтра приезжают гости.</a:t>
            </a:r>
          </a:p>
          <a:p>
            <a:r>
              <a:rPr lang="ru-RU" sz="2800" b="1" dirty="0" smtClean="0"/>
              <a:t>3. Дом с огородом.</a:t>
            </a:r>
          </a:p>
          <a:p>
            <a:r>
              <a:rPr lang="ru-RU" sz="2800" b="1" dirty="0" smtClean="0"/>
              <a:t>4. Наступила осень.</a:t>
            </a:r>
          </a:p>
          <a:p>
            <a:r>
              <a:rPr lang="ru-RU" sz="2800" b="1" dirty="0" smtClean="0"/>
              <a:t>5. Я проснулся и позавтракал.</a:t>
            </a:r>
          </a:p>
          <a:p>
            <a:r>
              <a:rPr lang="ru-RU" sz="2800" b="1" dirty="0" smtClean="0"/>
              <a:t>6. Я вижу землю!</a:t>
            </a:r>
          </a:p>
          <a:p>
            <a:r>
              <a:rPr lang="ru-RU" sz="2800" b="1" dirty="0" smtClean="0"/>
              <a:t>7. Журнал принёс мой брат.</a:t>
            </a:r>
          </a:p>
          <a:p>
            <a:r>
              <a:rPr lang="ru-RU" sz="2800" b="1" dirty="0" smtClean="0"/>
              <a:t>8. Он был моим товарищем</a:t>
            </a:r>
            <a:r>
              <a:rPr lang="ru-RU" b="1" dirty="0" smtClean="0"/>
              <a:t>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2,6,7,8 – распространённые предложения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2DD46-9052-4423-9A40-731F58E26CDB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9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Самостоятельная работа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D9EFE-280F-4FE3-B288-B568D7A5A949}" type="datetime1">
              <a:rPr lang="ru-RU" smtClean="0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2DD46-9052-4423-9A40-731F58E26CDB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3843180"/>
            <a:ext cx="1296144" cy="187220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«5»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75040" y="1554638"/>
            <a:ext cx="1296144" cy="2016224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«3»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77816" y="2132856"/>
            <a:ext cx="1296144" cy="2088232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FFFF00"/>
                </a:solidFill>
              </a:rPr>
              <a:t>«4»</a:t>
            </a:r>
            <a:endParaRPr lang="ru-RU" sz="5400" b="1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570862"/>
            <a:ext cx="1909936" cy="190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115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</a:rPr>
              <a:t>Рефлексия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ru-RU" b="1" dirty="0" smtClean="0"/>
              <a:t>Передайте своё настроение на уроке одним предложением.</a:t>
            </a:r>
          </a:p>
          <a:p>
            <a:r>
              <a:rPr lang="ru-RU" b="1" dirty="0" smtClean="0"/>
              <a:t>Оцените свои знания в оценочных листах.</a:t>
            </a:r>
          </a:p>
          <a:p>
            <a:r>
              <a:rPr lang="ru-RU" b="1" dirty="0" smtClean="0"/>
              <a:t>Составьте </a:t>
            </a:r>
            <a:r>
              <a:rPr lang="ru-RU" b="1" dirty="0" err="1" smtClean="0"/>
              <a:t>синквейн</a:t>
            </a:r>
            <a:r>
              <a:rPr lang="ru-RU" b="1" dirty="0" smtClean="0"/>
              <a:t> к нашей теме.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2DD46-9052-4423-9A40-731F58E26CDB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429000"/>
            <a:ext cx="453650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58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2DD46-9052-4423-9A40-731F58E26CDB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08615"/>
            <a:ext cx="7344816" cy="504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33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660033"/>
                </a:solidFill>
              </a:rPr>
              <a:t>Попробуем пообщаться…</a:t>
            </a:r>
            <a:endParaRPr lang="ru-RU" b="1" i="1" dirty="0">
              <a:solidFill>
                <a:srgbClr val="66003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/>
              <a:t>2 пара – построить диалог на тему </a:t>
            </a:r>
            <a:r>
              <a:rPr lang="ru-RU" sz="3600" b="1" dirty="0" smtClean="0">
                <a:solidFill>
                  <a:srgbClr val="0000FF"/>
                </a:solidFill>
              </a:rPr>
              <a:t>«На перемене» </a:t>
            </a:r>
            <a:r>
              <a:rPr lang="ru-RU" sz="3600" b="1" dirty="0" smtClean="0"/>
              <a:t>или</a:t>
            </a:r>
            <a:r>
              <a:rPr lang="ru-RU" sz="3600" b="1" dirty="0" smtClean="0">
                <a:solidFill>
                  <a:srgbClr val="0000FF"/>
                </a:solidFill>
              </a:rPr>
              <a:t> « После уроков», </a:t>
            </a:r>
            <a:r>
              <a:rPr lang="ru-RU" sz="3600" b="1" dirty="0" smtClean="0"/>
              <a:t>используя только </a:t>
            </a:r>
            <a:r>
              <a:rPr lang="ru-RU" sz="6000" b="1" dirty="0" smtClean="0"/>
              <a:t>словосочетания</a:t>
            </a:r>
            <a:endParaRPr lang="ru-RU" sz="60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2DD46-9052-4423-9A40-731F58E26CD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149080"/>
            <a:ext cx="3528392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80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660033"/>
                </a:solidFill>
              </a:rPr>
              <a:t>Попробуем пообщаться…</a:t>
            </a:r>
            <a:endParaRPr lang="ru-RU" b="1" i="1" dirty="0">
              <a:solidFill>
                <a:srgbClr val="66003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3 пара – пообщаться на тему </a:t>
            </a:r>
            <a:r>
              <a:rPr lang="ru-RU" b="1" dirty="0" smtClean="0">
                <a:solidFill>
                  <a:srgbClr val="0000FF"/>
                </a:solidFill>
              </a:rPr>
              <a:t>« В школьной столовой», </a:t>
            </a:r>
            <a:r>
              <a:rPr lang="ru-RU" b="1" dirty="0" smtClean="0"/>
              <a:t>используя только </a:t>
            </a:r>
            <a:r>
              <a:rPr lang="ru-RU" sz="6000" b="1" dirty="0" smtClean="0"/>
              <a:t>предложения</a:t>
            </a:r>
            <a:endParaRPr lang="ru-RU" sz="60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2DD46-9052-4423-9A40-731F58E26CD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789040"/>
            <a:ext cx="340307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10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951446">
            <a:off x="7842250" y="538163"/>
            <a:ext cx="725488" cy="747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2608">
            <a:off x="8194675" y="-28575"/>
            <a:ext cx="12811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93031">
            <a:off x="7816850" y="733425"/>
            <a:ext cx="1579563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5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2450"/>
            <a:ext cx="241935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4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61343">
            <a:off x="1412875" y="5283200"/>
            <a:ext cx="12811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2" descr="H:\Documents and Settings\Aida\Рабочий стол\НОвая ГРАФИКА сборник\КАРТИНКИ СБОРНИК_ школьные\flow6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2093" flipH="1">
            <a:off x="4067175" y="5273675"/>
            <a:ext cx="221615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 rot="20670798">
            <a:off x="891644" y="3121104"/>
            <a:ext cx="789376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Предложение</a:t>
            </a:r>
            <a:endParaRPr lang="ru-RU" sz="88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86" y="649114"/>
            <a:ext cx="3881290" cy="270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5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3300"/>
                </a:solidFill>
              </a:rPr>
              <a:t>Продолжить предложение…</a:t>
            </a:r>
            <a:endParaRPr lang="ru-RU" b="1" i="1" dirty="0">
              <a:solidFill>
                <a:srgbClr val="0033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8000" b="1" dirty="0" smtClean="0"/>
              <a:t> </a:t>
            </a:r>
            <a:r>
              <a:rPr lang="ru-RU" sz="6600" b="1" dirty="0" smtClean="0"/>
              <a:t>Я буду изучать тему </a:t>
            </a:r>
            <a:r>
              <a:rPr lang="ru-RU" sz="6600" b="1" dirty="0" smtClean="0">
                <a:solidFill>
                  <a:srgbClr val="FF0000"/>
                </a:solidFill>
              </a:rPr>
              <a:t>« Предложение»</a:t>
            </a:r>
            <a:r>
              <a:rPr lang="ru-RU" sz="6600" b="1" dirty="0" smtClean="0"/>
              <a:t>,</a:t>
            </a:r>
            <a:r>
              <a:rPr lang="ru-RU" sz="6600" b="1" dirty="0" smtClean="0">
                <a:solidFill>
                  <a:srgbClr val="FF0000"/>
                </a:solidFill>
              </a:rPr>
              <a:t> </a:t>
            </a:r>
            <a:r>
              <a:rPr lang="ru-RU" sz="6600" b="1" dirty="0" smtClean="0"/>
              <a:t>чтобы…</a:t>
            </a:r>
            <a:endParaRPr lang="ru-RU" sz="6600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DD9EFE-280F-4FE3-B288-B568D7A5A949}" type="datetime1">
              <a:rPr lang="ru-RU" smtClean="0"/>
              <a:pPr>
                <a:defRPr/>
              </a:pPr>
              <a:t>30.05.2014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2DD46-9052-4423-9A40-731F58E26CD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02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Цель урока: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95536" y="1603823"/>
            <a:ext cx="8229600" cy="4525963"/>
          </a:xfrm>
        </p:spPr>
        <p:txBody>
          <a:bodyPr/>
          <a:lstStyle/>
          <a:p>
            <a:r>
              <a:rPr lang="ru-RU" sz="2800" b="1" dirty="0"/>
              <a:t>з</a:t>
            </a:r>
            <a:r>
              <a:rPr lang="ru-RU" sz="2800" b="1" dirty="0" smtClean="0"/>
              <a:t>акрепить знания о предложении, видах предложений;</a:t>
            </a:r>
          </a:p>
          <a:p>
            <a:r>
              <a:rPr lang="ru-RU" sz="2800" b="1" dirty="0" smtClean="0"/>
              <a:t>развивать навыки синтаксического разбора;</a:t>
            </a:r>
          </a:p>
          <a:p>
            <a:r>
              <a:rPr lang="ru-RU" sz="2800" b="1" dirty="0" smtClean="0"/>
              <a:t>проверить знания о словосочетании в предложении; </a:t>
            </a:r>
          </a:p>
          <a:p>
            <a:endParaRPr lang="ru-RU" sz="2800" b="1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8E903F-E903-4E0E-B1D9-1224D9A2FE14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645024"/>
            <a:ext cx="230425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7030A0"/>
                </a:solidFill>
              </a:rPr>
              <a:t>Предложение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algn="ctr"/>
            <a:r>
              <a:rPr lang="ru-RU" b="1" dirty="0" smtClean="0"/>
              <a:t>По цели высказывания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2DD46-9052-4423-9A40-731F58E26CD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547664" y="1844824"/>
            <a:ext cx="1296144" cy="540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427984" y="1844824"/>
            <a:ext cx="0" cy="19018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228184" y="1844824"/>
            <a:ext cx="1008112" cy="5400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95536" y="270892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повествовательные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55777" y="3977481"/>
            <a:ext cx="383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вопросительные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0032" y="2708920"/>
            <a:ext cx="3816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</a:rPr>
              <a:t>побудительные</a:t>
            </a:r>
            <a:endParaRPr lang="ru-RU" sz="3200" b="1" dirty="0">
              <a:solidFill>
                <a:srgbClr val="0000FF"/>
              </a:solidFill>
            </a:endParaRPr>
          </a:p>
        </p:txBody>
      </p:sp>
      <p:pic>
        <p:nvPicPr>
          <p:cNvPr id="3075" name="Picture 3" descr="C:\Users\YLIA\Desktop\image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720" y="3293695"/>
            <a:ext cx="1031032" cy="559606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pic>
        <p:nvPicPr>
          <p:cNvPr id="3076" name="Picture 4" descr="C:\Users\YLIA\Desktop\загруженное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79" y="4763358"/>
            <a:ext cx="1327870" cy="132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YLIA\Desktop\загруженное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293695"/>
            <a:ext cx="881062" cy="129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043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Предложение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algn="ctr"/>
            <a:r>
              <a:rPr lang="ru-RU" b="1" dirty="0" smtClean="0"/>
              <a:t>По интонации голоса</a:t>
            </a:r>
            <a:endParaRPr lang="ru-RU" b="1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2DD46-9052-4423-9A40-731F58E26CD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835696" y="1916832"/>
            <a:ext cx="1296144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5536" y="3356992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восклицательное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580112" y="1916832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04006" y="3356992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невосклицательное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880212"/>
            <a:ext cx="5256584" cy="2573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708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нач.школа 1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1.</Template>
  <TotalTime>397</TotalTime>
  <Words>401</Words>
  <Application>Microsoft Office PowerPoint</Application>
  <PresentationFormat>Экран (4:3)</PresentationFormat>
  <Paragraphs>119</Paragraphs>
  <Slides>29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нач.школа 1.</vt:lpstr>
      <vt:lpstr>Презентация PowerPoint</vt:lpstr>
      <vt:lpstr>Попробуем пообщаться…</vt:lpstr>
      <vt:lpstr>Попробуем пообщаться…</vt:lpstr>
      <vt:lpstr>Попробуем пообщаться…</vt:lpstr>
      <vt:lpstr>Презентация PowerPoint</vt:lpstr>
      <vt:lpstr>Продолжить предложение…</vt:lpstr>
      <vt:lpstr>Цель урока:</vt:lpstr>
      <vt:lpstr>Предложение</vt:lpstr>
      <vt:lpstr>Предложение</vt:lpstr>
      <vt:lpstr>Предложение</vt:lpstr>
      <vt:lpstr>Предложение</vt:lpstr>
      <vt:lpstr>Предложение</vt:lpstr>
      <vt:lpstr>        Появились тучи. Из-за горизонта появились тучи.      </vt:lpstr>
      <vt:lpstr>Весёлая физминутка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Соотнеси предложения к схемам.</vt:lpstr>
      <vt:lpstr>Укажите распространённые предложения</vt:lpstr>
      <vt:lpstr>Самостоятельная работа</vt:lpstr>
      <vt:lpstr>Рефлексия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YLIA</dc:creator>
  <dc:description>http://aida.ucoz.ru</dc:description>
  <cp:lastModifiedBy>YLIA</cp:lastModifiedBy>
  <cp:revision>34</cp:revision>
  <dcterms:created xsi:type="dcterms:W3CDTF">2014-03-29T09:44:04Z</dcterms:created>
  <dcterms:modified xsi:type="dcterms:W3CDTF">2014-05-30T14:49:03Z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1863574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D5.0.3</vt:lpwstr>
  </property>
</Properties>
</file>