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sldIdLst>
    <p:sldId id="263" r:id="rId2"/>
    <p:sldId id="258" r:id="rId3"/>
    <p:sldId id="25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707" autoAdjust="0"/>
  </p:normalViewPr>
  <p:slideViewPr>
    <p:cSldViewPr>
      <p:cViewPr varScale="1">
        <p:scale>
          <a:sx n="70" d="100"/>
          <a:sy n="70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7DFB7F-C509-4704-934C-A2E38BA64FF9}" type="datetimeFigureOut">
              <a:rPr lang="ru-RU"/>
              <a:pPr>
                <a:defRPr/>
              </a:pPr>
              <a:t>13.09.2011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6CD548-F7CA-4C31-B949-FAD89EC77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A85827-4F70-4549-96D7-4E55C1AD210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4</a:t>
            </a:r>
            <a:endParaRPr lang="ru-RU" sz="80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ACAE7E-9C15-4823-8136-B5A348A0229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 3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F61228-E0C4-4767-9159-56D2AE23E4E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 </a:t>
            </a:r>
            <a:r>
              <a:rPr lang="en-US" sz="1800" smtClean="0"/>
              <a:t>2</a:t>
            </a: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C6B822-3FBC-41FB-A9DC-0A2FCD65A4D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 </a:t>
            </a:r>
            <a:r>
              <a:rPr lang="en-US" sz="1800" smtClean="0"/>
              <a:t>2</a:t>
            </a: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6B94F2-CD4B-4033-BA28-BEA31E865D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BA9C8-C4EB-4BAD-A6EA-824167DC856F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6A07A-38AE-4B81-B944-43758D1E9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902AC-DBAE-4A76-8258-E1E40052942E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B9D79-20E5-42C8-8B50-149EA64D7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A3CEA9-A086-425D-BEFA-42CB9983A2FE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CB7F8-9E00-467E-A843-DCB522D187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143617-21DF-4D0F-A9E6-C523721D19BD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F9436-E581-4257-BD95-9CCF84C2F5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D18D9D-3075-4DBA-B068-55945F126DFD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F2A150C-A51E-4538-8EEE-61B35FA56A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11DA95-79B6-4E0D-A36E-15CA5B23A7A5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5627B-01CB-4359-8E90-0757079878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E265CE-DA90-437E-888B-55319237D555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2773C-CDD5-4C77-A750-0ED237B3E2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89D6A-87AF-4CF0-8164-6FA71D37185A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D09EB-836F-4E28-8994-D55D76FEC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28E55-2BDD-4E5F-AC82-1480C88142F0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AED7F-084A-4090-9F64-A8E9ABC488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7B6FA9-3C4F-4269-8B59-E41A0445B59A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24039-1EE3-47DC-A9AA-385C28D19A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08837E-E670-40EB-8D74-9CA0B2AA5412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E624F-74CD-47AF-B5EE-DACFA1FF9E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6A125E1-B0F9-430F-B4BA-599AC5C6E9C2}" type="datetimeFigureOut">
              <a:rPr lang="en-US" smtClean="0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26DE5A9-3921-46C9-BAD0-C32EBA0E0D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543800" cy="2819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КЛАССИФИКАЦИЯ ХИМИЧЕСКИХ РЕАКЦИЙ</a:t>
            </a: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685800" y="3810000"/>
            <a:ext cx="71628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597"/>
              </a:avLst>
            </a:prstTxWarp>
          </a:bodyPr>
          <a:lstStyle/>
          <a:p>
            <a:pPr marR="0">
              <a:lnSpc>
                <a:spcPct val="90000"/>
              </a:lnSpc>
            </a:pPr>
            <a:r>
              <a:rPr lang="ru-RU" sz="3600" dirty="0" smtClean="0"/>
              <a:t>Презентацию составила учитель МОУ «Ягринская гимназия» г.Северодвинска </a:t>
            </a:r>
          </a:p>
          <a:p>
            <a:pPr marR="0">
              <a:lnSpc>
                <a:spcPct val="90000"/>
              </a:lnSpc>
            </a:pPr>
            <a:r>
              <a:rPr lang="ru-RU" sz="3600" dirty="0" smtClean="0"/>
              <a:t>Шапошникова Т.С.</a:t>
            </a:r>
            <a:endParaRPr lang="ru-RU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28601" y="457200"/>
            <a:ext cx="853440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ТИПЫ ХИМИЧЕСКИХ РЕАКЦИЙ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600200" y="22098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86894" y="27043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991894" y="27043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6019800" y="2133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09600" y="3244334"/>
            <a:ext cx="2209799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РЕАКЦИИ СОЕДИНЕНИЯ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667000" y="3244334"/>
            <a:ext cx="2133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РЕАКЦИИ РАЗЛОЖЕНИЯ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495800" y="3276600"/>
            <a:ext cx="2209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РЕАКЦИИ ЗАМЕЩЕНИЯ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553200" y="3244334"/>
            <a:ext cx="1752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РЕАКЦИИ ОБМЕНА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762000"/>
            <a:ext cx="58674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РЕАКЦИИ СОЕДИНЕНИЯ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09600" y="16002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1) Водород + кислород       вода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581400" y="182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029200" y="1600200"/>
            <a:ext cx="33528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Н</a:t>
            </a:r>
            <a:r>
              <a:rPr lang="ru-RU" sz="1050" dirty="0">
                <a:latin typeface="+mn-lt"/>
              </a:rPr>
              <a:t> 2 </a:t>
            </a:r>
            <a:r>
              <a:rPr lang="ru-RU" dirty="0">
                <a:latin typeface="+mn-lt"/>
              </a:rPr>
              <a:t>+ О</a:t>
            </a:r>
            <a:r>
              <a:rPr lang="ru-RU" sz="1050" dirty="0">
                <a:latin typeface="+mn-lt"/>
              </a:rPr>
              <a:t>2</a:t>
            </a:r>
            <a:r>
              <a:rPr lang="ru-RU" dirty="0">
                <a:latin typeface="+mn-lt"/>
              </a:rPr>
              <a:t>           Н</a:t>
            </a:r>
            <a:r>
              <a:rPr lang="ru-RU" sz="1050" dirty="0">
                <a:latin typeface="+mn-lt"/>
              </a:rPr>
              <a:t>2</a:t>
            </a:r>
            <a:r>
              <a:rPr lang="ru-RU" dirty="0">
                <a:latin typeface="+mn-lt"/>
              </a:rPr>
              <a:t>О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248400" y="1752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953000" y="16002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2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629400" y="1600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2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33400" y="23622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2) Цинк + хлор        хлорид цинка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90800" y="2590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800600" y="2362200"/>
            <a:ext cx="33528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</a:t>
            </a:r>
            <a:r>
              <a:rPr lang="en-US" dirty="0">
                <a:latin typeface="+mn-lt"/>
              </a:rPr>
              <a:t>Zn </a:t>
            </a:r>
            <a:r>
              <a:rPr lang="ru-RU" dirty="0">
                <a:latin typeface="+mn-lt"/>
              </a:rPr>
              <a:t>+ </a:t>
            </a:r>
            <a:r>
              <a:rPr lang="en-US" dirty="0">
                <a:latin typeface="+mn-lt"/>
              </a:rPr>
              <a:t>Cl</a:t>
            </a:r>
            <a:r>
              <a:rPr lang="en-US" sz="1050" dirty="0">
                <a:latin typeface="+mn-lt"/>
              </a:rPr>
              <a:t>2  </a:t>
            </a:r>
            <a:r>
              <a:rPr lang="en-US" dirty="0">
                <a:latin typeface="+mn-lt"/>
              </a:rPr>
              <a:t>       ZnCl</a:t>
            </a:r>
            <a:r>
              <a:rPr lang="en-US" sz="1050" dirty="0">
                <a:latin typeface="+mn-lt"/>
              </a:rPr>
              <a:t>2</a:t>
            </a:r>
            <a:endParaRPr lang="ru-RU" sz="1050" dirty="0">
              <a:latin typeface="+mn-lt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943600" y="2514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33400" y="31242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3)калий + бром     бромид калия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590800" y="3352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724400" y="3124200"/>
            <a:ext cx="28194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  </a:t>
            </a:r>
            <a:r>
              <a:rPr lang="ru-RU" dirty="0">
                <a:latin typeface="+mn-lt"/>
              </a:rPr>
              <a:t>  </a:t>
            </a:r>
            <a:r>
              <a:rPr lang="en-US" dirty="0">
                <a:latin typeface="+mn-lt"/>
              </a:rPr>
              <a:t>K + Br</a:t>
            </a:r>
            <a:r>
              <a:rPr lang="en-US" sz="1050" dirty="0">
                <a:latin typeface="+mn-lt"/>
              </a:rPr>
              <a:t>2 </a:t>
            </a:r>
            <a:r>
              <a:rPr lang="en-US" dirty="0">
                <a:latin typeface="+mn-lt"/>
              </a:rPr>
              <a:t>          </a:t>
            </a:r>
            <a:r>
              <a:rPr lang="en-US" dirty="0" err="1">
                <a:latin typeface="+mn-lt"/>
              </a:rPr>
              <a:t>KBr</a:t>
            </a:r>
            <a:endParaRPr lang="ru-RU" dirty="0">
              <a:latin typeface="+mn-lt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6096000" y="3276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4953000" y="31242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2</a:t>
            </a:r>
            <a:endParaRPr lang="ru-RU">
              <a:latin typeface="Verdana" pitchFamily="34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477000" y="3124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2</a:t>
            </a:r>
            <a:endParaRPr lang="ru-RU">
              <a:latin typeface="Verdana" pitchFamily="34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457200" y="36576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4)оксид кальция + вода      гидроксид кальция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3505200" y="3886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038600" y="4191000"/>
            <a:ext cx="42672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</a:rPr>
              <a:t>СаО</a:t>
            </a:r>
            <a:r>
              <a:rPr lang="ru-RU" dirty="0">
                <a:latin typeface="+mn-lt"/>
              </a:rPr>
              <a:t> + Н</a:t>
            </a:r>
            <a:r>
              <a:rPr lang="ru-RU" sz="1050" dirty="0">
                <a:latin typeface="+mn-lt"/>
              </a:rPr>
              <a:t>2</a:t>
            </a:r>
            <a:r>
              <a:rPr lang="ru-RU" dirty="0">
                <a:latin typeface="+mn-lt"/>
              </a:rPr>
              <a:t>О         </a:t>
            </a:r>
            <a:r>
              <a:rPr lang="ru-RU" dirty="0" err="1">
                <a:latin typeface="+mn-lt"/>
              </a:rPr>
              <a:t>Са</a:t>
            </a:r>
            <a:r>
              <a:rPr lang="ru-RU" dirty="0">
                <a:latin typeface="+mn-lt"/>
              </a:rPr>
              <a:t>(ОН)</a:t>
            </a:r>
            <a:r>
              <a:rPr lang="ru-RU" sz="1050" dirty="0">
                <a:latin typeface="+mn-lt"/>
              </a:rPr>
              <a:t>2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5562600" y="4343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81000" y="4724400"/>
            <a:ext cx="64770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5)Фосфор + кислород         оксид фосфора (</a:t>
            </a:r>
            <a:r>
              <a:rPr lang="en-US" dirty="0">
                <a:latin typeface="+mn-lt"/>
              </a:rPr>
              <a:t>V</a:t>
            </a:r>
            <a:r>
              <a:rPr lang="ru-RU" dirty="0">
                <a:latin typeface="+mn-lt"/>
              </a:rPr>
              <a:t>)</a:t>
            </a:r>
            <a:endParaRPr lang="ru-RU" sz="1050" dirty="0">
              <a:latin typeface="+mn-lt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3429000" y="4876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962400" y="5334000"/>
            <a:ext cx="35814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   Р +    О</a:t>
            </a:r>
            <a:r>
              <a:rPr lang="ru-RU" sz="1050" dirty="0">
                <a:latin typeface="+mn-lt"/>
              </a:rPr>
              <a:t>2 </a:t>
            </a:r>
            <a:r>
              <a:rPr lang="ru-RU" dirty="0">
                <a:latin typeface="+mn-lt"/>
              </a:rPr>
              <a:t>             Р</a:t>
            </a:r>
            <a:r>
              <a:rPr lang="ru-RU" sz="1050" dirty="0">
                <a:latin typeface="+mn-lt"/>
              </a:rPr>
              <a:t>2</a:t>
            </a:r>
            <a:r>
              <a:rPr lang="ru-RU" dirty="0">
                <a:latin typeface="+mn-lt"/>
              </a:rPr>
              <a:t>О</a:t>
            </a:r>
            <a:r>
              <a:rPr lang="ru-RU" sz="1050" dirty="0">
                <a:latin typeface="+mn-lt"/>
              </a:rPr>
              <a:t>5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5562600" y="5486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4876800" y="5334000"/>
            <a:ext cx="3048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5</a:t>
            </a:r>
            <a:endParaRPr lang="ru-RU" sz="1050" dirty="0">
              <a:latin typeface="+mn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172200" y="5334000"/>
            <a:ext cx="3048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2</a:t>
            </a:r>
            <a:endParaRPr lang="ru-RU" sz="1050" dirty="0">
              <a:latin typeface="+mn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114800" y="5334000"/>
            <a:ext cx="3048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4</a:t>
            </a:r>
            <a:endParaRPr lang="ru-RU" sz="105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5" grpId="0"/>
      <p:bldP spid="16" grpId="0"/>
      <p:bldP spid="19" grpId="0"/>
      <p:bldP spid="22" grpId="0"/>
      <p:bldP spid="26" grpId="0"/>
      <p:bldP spid="29" grpId="0"/>
      <p:bldP spid="30" grpId="0"/>
      <p:bldP spid="31" grpId="0"/>
      <p:bldP spid="35" grpId="0"/>
      <p:bldP spid="38" grpId="0"/>
      <p:bldP spid="41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00" y="609601"/>
            <a:ext cx="8382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РЕАКЦИИ РАЗЛОЖЕНИЯ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4800" y="16764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1) Карбонат кальция                 оксид кальция + оксид углерода (</a:t>
            </a:r>
            <a:r>
              <a:rPr lang="en-US">
                <a:latin typeface="Verdana" pitchFamily="34" charset="0"/>
              </a:rPr>
              <a:t>IV</a:t>
            </a:r>
            <a:r>
              <a:rPr lang="ru-RU">
                <a:latin typeface="Verdana" pitchFamily="34" charset="0"/>
              </a:rPr>
              <a:t>)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124200" y="1905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191000" y="2209800"/>
            <a:ext cx="403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CaCO</a:t>
            </a:r>
            <a:r>
              <a:rPr lang="en-US" sz="1000">
                <a:latin typeface="Verdana" pitchFamily="34" charset="0"/>
              </a:rPr>
              <a:t>3 </a:t>
            </a:r>
            <a:r>
              <a:rPr lang="en-US">
                <a:latin typeface="Verdana" pitchFamily="34" charset="0"/>
              </a:rPr>
              <a:t>              CaO  </a:t>
            </a:r>
            <a:r>
              <a:rPr lang="ru-RU">
                <a:latin typeface="Verdana" pitchFamily="34" charset="0"/>
              </a:rPr>
              <a:t>+</a:t>
            </a:r>
            <a:r>
              <a:rPr lang="en-US">
                <a:latin typeface="Verdana" pitchFamily="34" charset="0"/>
              </a:rPr>
              <a:t>  CO</a:t>
            </a:r>
            <a:r>
              <a:rPr lang="en-US" sz="1000">
                <a:latin typeface="Verdana" pitchFamily="34" charset="0"/>
              </a:rPr>
              <a:t>2</a:t>
            </a:r>
            <a:endParaRPr lang="ru-RU" sz="1000">
              <a:latin typeface="Verdana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105400" y="2362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04800" y="27432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2)   гидроксид железа (</a:t>
            </a:r>
            <a:r>
              <a:rPr lang="en-US">
                <a:latin typeface="Verdana" pitchFamily="34" charset="0"/>
              </a:rPr>
              <a:t>III</a:t>
            </a:r>
            <a:r>
              <a:rPr lang="ru-RU">
                <a:latin typeface="Verdana" pitchFamily="34" charset="0"/>
              </a:rPr>
              <a:t>)              оксид железа (</a:t>
            </a:r>
            <a:r>
              <a:rPr lang="en-US">
                <a:latin typeface="Verdana" pitchFamily="34" charset="0"/>
              </a:rPr>
              <a:t>III</a:t>
            </a:r>
            <a:r>
              <a:rPr lang="ru-RU">
                <a:latin typeface="Verdana" pitchFamily="34" charset="0"/>
              </a:rPr>
              <a:t>)  + вода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733800" y="29718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038600" y="3244850"/>
            <a:ext cx="48006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Fe(OH)</a:t>
            </a:r>
            <a:r>
              <a:rPr lang="en-US" sz="1050" dirty="0">
                <a:latin typeface="+mn-lt"/>
              </a:rPr>
              <a:t>3  </a:t>
            </a:r>
            <a:r>
              <a:rPr lang="en-US" dirty="0">
                <a:latin typeface="+mn-lt"/>
              </a:rPr>
              <a:t>            Fe</a:t>
            </a:r>
            <a:r>
              <a:rPr lang="en-US" sz="1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O</a:t>
            </a:r>
            <a:r>
              <a:rPr lang="en-US" sz="1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 </a:t>
            </a:r>
            <a:r>
              <a:rPr lang="ru-RU" dirty="0">
                <a:latin typeface="+mn-lt"/>
              </a:rPr>
              <a:t>+</a:t>
            </a:r>
            <a:r>
              <a:rPr lang="en-US" dirty="0">
                <a:latin typeface="+mn-lt"/>
              </a:rPr>
              <a:t> </a:t>
            </a: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H</a:t>
            </a:r>
            <a:r>
              <a:rPr lang="en-US" sz="1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O</a:t>
            </a:r>
            <a:r>
              <a:rPr lang="ru-RU" dirty="0">
                <a:latin typeface="+mn-lt"/>
              </a:rPr>
              <a:t>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410200" y="3429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04800" y="3810000"/>
            <a:ext cx="655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3) нитрат калия             нитрит калия  +   кислород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14600" y="4038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343400" y="42672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KNO</a:t>
            </a:r>
            <a:r>
              <a:rPr lang="en-US" sz="1000">
                <a:latin typeface="Verdana" pitchFamily="34" charset="0"/>
              </a:rPr>
              <a:t>3</a:t>
            </a:r>
            <a:r>
              <a:rPr lang="en-US">
                <a:latin typeface="Verdana" pitchFamily="34" charset="0"/>
              </a:rPr>
              <a:t>               </a:t>
            </a:r>
            <a:r>
              <a:rPr lang="ru-RU">
                <a:latin typeface="Verdana" pitchFamily="34" charset="0"/>
              </a:rPr>
              <a:t>   </a:t>
            </a:r>
            <a:r>
              <a:rPr lang="en-US">
                <a:latin typeface="Verdana" pitchFamily="34" charset="0"/>
              </a:rPr>
              <a:t>KNO</a:t>
            </a:r>
            <a:r>
              <a:rPr lang="en-US" sz="1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  </a:t>
            </a:r>
            <a:r>
              <a:rPr lang="ru-RU">
                <a:latin typeface="Verdana" pitchFamily="34" charset="0"/>
              </a:rPr>
              <a:t>+    </a:t>
            </a:r>
            <a:r>
              <a:rPr lang="en-US">
                <a:latin typeface="Verdana" pitchFamily="34" charset="0"/>
              </a:rPr>
              <a:t>O</a:t>
            </a:r>
            <a:r>
              <a:rPr lang="en-US" sz="1000">
                <a:latin typeface="Verdana" pitchFamily="34" charset="0"/>
              </a:rPr>
              <a:t>2</a:t>
            </a:r>
            <a:endParaRPr lang="ru-RU" sz="1000">
              <a:latin typeface="Verdana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181600" y="4419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962400" y="4267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 2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943600" y="4267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  2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 rot="10800000" flipV="1">
            <a:off x="304800" y="4879975"/>
            <a:ext cx="655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4) оксид ртути (</a:t>
            </a:r>
            <a:r>
              <a:rPr lang="en-US">
                <a:latin typeface="Verdana" pitchFamily="34" charset="0"/>
              </a:rPr>
              <a:t>II</a:t>
            </a:r>
            <a:r>
              <a:rPr lang="ru-RU">
                <a:latin typeface="Verdana" pitchFamily="34" charset="0"/>
              </a:rPr>
              <a:t>)                  ртуть +  кислород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819400" y="5029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 rot="10800000" flipV="1">
            <a:off x="2667000" y="5416550"/>
            <a:ext cx="586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                  </a:t>
            </a:r>
            <a:r>
              <a:rPr lang="en-US">
                <a:latin typeface="Verdana" pitchFamily="34" charset="0"/>
              </a:rPr>
              <a:t>HgO             </a:t>
            </a:r>
            <a:r>
              <a:rPr lang="ru-RU">
                <a:latin typeface="Verdana" pitchFamily="34" charset="0"/>
              </a:rPr>
              <a:t> </a:t>
            </a:r>
            <a:r>
              <a:rPr lang="en-US">
                <a:latin typeface="Verdana" pitchFamily="34" charset="0"/>
              </a:rPr>
              <a:t>  Hg   </a:t>
            </a:r>
            <a:r>
              <a:rPr lang="ru-RU">
                <a:latin typeface="Verdana" pitchFamily="34" charset="0"/>
              </a:rPr>
              <a:t>+</a:t>
            </a:r>
            <a:r>
              <a:rPr lang="en-US">
                <a:latin typeface="Verdana" pitchFamily="34" charset="0"/>
              </a:rPr>
              <a:t>    O</a:t>
            </a:r>
            <a:r>
              <a:rPr lang="en-US" sz="1000">
                <a:latin typeface="Verdana" pitchFamily="34" charset="0"/>
              </a:rPr>
              <a:t>2</a:t>
            </a:r>
            <a:r>
              <a:rPr lang="ru-RU">
                <a:latin typeface="Verdana" pitchFamily="34" charset="0"/>
              </a:rPr>
              <a:t> 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4876800" y="5638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3735388" y="5410200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Verdana" pitchFamily="34" charset="0"/>
              </a:rPr>
              <a:t>   </a:t>
            </a:r>
            <a:r>
              <a:rPr lang="ru-RU">
                <a:latin typeface="Verdana" pitchFamily="34" charset="0"/>
              </a:rPr>
              <a:t>2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 rot="10800000" flipV="1">
            <a:off x="5673725" y="5418138"/>
            <a:ext cx="422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2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3657600" y="3276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2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7010400" y="3244850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3" grpId="0"/>
      <p:bldP spid="16" grpId="0"/>
      <p:bldP spid="19" grpId="0"/>
      <p:bldP spid="22" grpId="0"/>
      <p:bldP spid="23" grpId="0"/>
      <p:bldP spid="24" grpId="0"/>
      <p:bldP spid="27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00" y="609601"/>
            <a:ext cx="8382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РЕАКЦИИ ЗАМЕЩЕНИЯ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4800" y="16764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1) Цинк + серная кислота           сульфат цинка + водород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581400" y="1905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191000" y="2209800"/>
            <a:ext cx="403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Zn + H</a:t>
            </a:r>
            <a:r>
              <a:rPr lang="en-US" sz="1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SO</a:t>
            </a:r>
            <a:r>
              <a:rPr lang="en-US" sz="1000">
                <a:latin typeface="Verdana" pitchFamily="34" charset="0"/>
              </a:rPr>
              <a:t>4</a:t>
            </a:r>
            <a:r>
              <a:rPr lang="en-US">
                <a:latin typeface="Verdana" pitchFamily="34" charset="0"/>
              </a:rPr>
              <a:t>           ZnSO</a:t>
            </a:r>
            <a:r>
              <a:rPr lang="en-US" sz="1000">
                <a:latin typeface="Verdana" pitchFamily="34" charset="0"/>
              </a:rPr>
              <a:t>4</a:t>
            </a:r>
            <a:r>
              <a:rPr lang="en-US">
                <a:latin typeface="Verdana" pitchFamily="34" charset="0"/>
              </a:rPr>
              <a:t>  </a:t>
            </a:r>
            <a:r>
              <a:rPr lang="ru-RU">
                <a:latin typeface="Verdana" pitchFamily="34" charset="0"/>
              </a:rPr>
              <a:t>+</a:t>
            </a:r>
            <a:r>
              <a:rPr lang="en-US">
                <a:latin typeface="Verdana" pitchFamily="34" charset="0"/>
              </a:rPr>
              <a:t>  H</a:t>
            </a:r>
            <a:r>
              <a:rPr lang="en-US" sz="1000">
                <a:latin typeface="Verdana" pitchFamily="34" charset="0"/>
              </a:rPr>
              <a:t>2</a:t>
            </a:r>
            <a:endParaRPr lang="ru-RU" sz="1000">
              <a:latin typeface="Verdana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715000" y="2362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04800" y="27432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2)   Железо + сульфат меди(</a:t>
            </a:r>
            <a:r>
              <a:rPr lang="en-US">
                <a:latin typeface="Verdana" pitchFamily="34" charset="0"/>
              </a:rPr>
              <a:t>II</a:t>
            </a:r>
            <a:r>
              <a:rPr lang="ru-RU">
                <a:latin typeface="Verdana" pitchFamily="34" charset="0"/>
              </a:rPr>
              <a:t>)              сульфат железа (</a:t>
            </a:r>
            <a:r>
              <a:rPr lang="en-US">
                <a:latin typeface="Verdana" pitchFamily="34" charset="0"/>
              </a:rPr>
              <a:t>II</a:t>
            </a:r>
            <a:r>
              <a:rPr lang="ru-RU">
                <a:latin typeface="Verdana" pitchFamily="34" charset="0"/>
              </a:rPr>
              <a:t>)  + медь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419600" y="2971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038600" y="3244850"/>
            <a:ext cx="48006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Fe</a:t>
            </a:r>
            <a:r>
              <a:rPr lang="ru-RU" dirty="0">
                <a:latin typeface="+mn-lt"/>
              </a:rPr>
              <a:t>+ </a:t>
            </a:r>
            <a:r>
              <a:rPr lang="en-US" dirty="0">
                <a:latin typeface="+mn-lt"/>
              </a:rPr>
              <a:t>CuSO</a:t>
            </a:r>
            <a:r>
              <a:rPr lang="en-US" sz="1050" dirty="0">
                <a:latin typeface="+mn-lt"/>
              </a:rPr>
              <a:t>4  </a:t>
            </a:r>
            <a:r>
              <a:rPr lang="en-US" dirty="0">
                <a:latin typeface="+mn-lt"/>
              </a:rPr>
              <a:t>            FeSO</a:t>
            </a:r>
            <a:r>
              <a:rPr lang="en-US" sz="1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 </a:t>
            </a:r>
            <a:r>
              <a:rPr lang="ru-RU" dirty="0">
                <a:latin typeface="+mn-lt"/>
              </a:rPr>
              <a:t>+</a:t>
            </a:r>
            <a:r>
              <a:rPr lang="en-US" dirty="0">
                <a:latin typeface="+mn-lt"/>
              </a:rPr>
              <a:t> </a:t>
            </a: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Cu</a:t>
            </a:r>
            <a:r>
              <a:rPr lang="ru-RU" dirty="0">
                <a:latin typeface="+mn-lt"/>
              </a:rPr>
              <a:t>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638800" y="3429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04800" y="38100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3) соляная кислота + марганец        хлорид марганца + водород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267200" y="4038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343400" y="4267200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HCl  + Mn         MnCl</a:t>
            </a:r>
            <a:r>
              <a:rPr lang="en-US" sz="1000">
                <a:latin typeface="Verdana" pitchFamily="34" charset="0"/>
              </a:rPr>
              <a:t>2</a:t>
            </a:r>
            <a:r>
              <a:rPr lang="ru-RU">
                <a:latin typeface="Verdana" pitchFamily="34" charset="0"/>
              </a:rPr>
              <a:t>+    </a:t>
            </a:r>
            <a:r>
              <a:rPr lang="en-US">
                <a:latin typeface="Verdana" pitchFamily="34" charset="0"/>
              </a:rPr>
              <a:t>H</a:t>
            </a:r>
            <a:r>
              <a:rPr lang="en-US" sz="1000">
                <a:latin typeface="Verdana" pitchFamily="34" charset="0"/>
              </a:rPr>
              <a:t>2</a:t>
            </a:r>
            <a:endParaRPr lang="ru-RU" sz="1000">
              <a:latin typeface="Verdana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715000" y="4419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962400" y="4267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 2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943600" y="4267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 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 rot="10800000" flipV="1">
            <a:off x="304800" y="4879975"/>
            <a:ext cx="655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4) Натрий + вода          гидроксид натрия + водород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590800" y="5105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 rot="10800000" flipV="1">
            <a:off x="2667000" y="5416550"/>
            <a:ext cx="586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                  </a:t>
            </a:r>
            <a:r>
              <a:rPr lang="en-US">
                <a:latin typeface="Verdana" pitchFamily="34" charset="0"/>
              </a:rPr>
              <a:t>Na + 2 H</a:t>
            </a:r>
            <a:r>
              <a:rPr lang="en-US" sz="1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O          NaOH  </a:t>
            </a:r>
            <a:r>
              <a:rPr lang="ru-RU">
                <a:latin typeface="Verdana" pitchFamily="34" charset="0"/>
              </a:rPr>
              <a:t>+</a:t>
            </a:r>
            <a:r>
              <a:rPr lang="en-US">
                <a:latin typeface="Verdana" pitchFamily="34" charset="0"/>
              </a:rPr>
              <a:t>  H</a:t>
            </a:r>
            <a:r>
              <a:rPr lang="en-US" sz="1000">
                <a:latin typeface="Verdana" pitchFamily="34" charset="0"/>
              </a:rPr>
              <a:t>2</a:t>
            </a:r>
            <a:r>
              <a:rPr lang="ru-RU">
                <a:latin typeface="Verdana" pitchFamily="34" charset="0"/>
              </a:rPr>
              <a:t> 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5715000" y="563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3735388" y="5410200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Verdana" pitchFamily="34" charset="0"/>
              </a:rPr>
              <a:t>   </a:t>
            </a:r>
            <a:r>
              <a:rPr lang="ru-RU">
                <a:latin typeface="Verdana" pitchFamily="34" charset="0"/>
              </a:rPr>
              <a:t>2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 rot="10800000" flipV="1">
            <a:off x="5943600" y="543877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3" grpId="0"/>
      <p:bldP spid="16" grpId="0"/>
      <p:bldP spid="19" grpId="0"/>
      <p:bldP spid="22" grpId="0"/>
      <p:bldP spid="23" grpId="0"/>
      <p:bldP spid="24" grpId="0"/>
      <p:bldP spid="27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00" y="609601"/>
            <a:ext cx="8382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РЕАКЦИИ ОБМЕНА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4800" y="1676400"/>
            <a:ext cx="853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Verdana" pitchFamily="34" charset="0"/>
              </a:rPr>
              <a:t>1) Хлорид бария +серная кислота       сульфат бария +соляная кислота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114800" y="1828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743200" y="2209800"/>
            <a:ext cx="548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BaCl</a:t>
            </a:r>
            <a:r>
              <a:rPr lang="en-US" sz="1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 + H</a:t>
            </a:r>
            <a:r>
              <a:rPr lang="en-US" sz="1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SO</a:t>
            </a:r>
            <a:r>
              <a:rPr lang="en-US" sz="1000">
                <a:latin typeface="Verdana" pitchFamily="34" charset="0"/>
              </a:rPr>
              <a:t>4</a:t>
            </a:r>
            <a:r>
              <a:rPr lang="en-US">
                <a:latin typeface="Verdana" pitchFamily="34" charset="0"/>
              </a:rPr>
              <a:t>           BaSO</a:t>
            </a:r>
            <a:r>
              <a:rPr lang="en-US" sz="1000">
                <a:latin typeface="Verdana" pitchFamily="34" charset="0"/>
              </a:rPr>
              <a:t>4</a:t>
            </a:r>
            <a:r>
              <a:rPr lang="en-US">
                <a:latin typeface="Verdana" pitchFamily="34" charset="0"/>
              </a:rPr>
              <a:t>  </a:t>
            </a:r>
            <a:r>
              <a:rPr lang="ru-RU">
                <a:latin typeface="Verdana" pitchFamily="34" charset="0"/>
              </a:rPr>
              <a:t>+</a:t>
            </a:r>
            <a:r>
              <a:rPr lang="en-US">
                <a:latin typeface="Verdana" pitchFamily="34" charset="0"/>
              </a:rPr>
              <a:t>   HCl</a:t>
            </a:r>
            <a:endParaRPr lang="ru-RU" sz="1000">
              <a:latin typeface="Verdana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572000" y="2362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04800" y="2743200"/>
            <a:ext cx="853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Verdana" pitchFamily="34" charset="0"/>
              </a:rPr>
              <a:t>2)Гидроксид натрия +сульфат меди(</a:t>
            </a:r>
            <a:r>
              <a:rPr lang="en-US" sz="1600">
                <a:latin typeface="Verdana" pitchFamily="34" charset="0"/>
              </a:rPr>
              <a:t>II</a:t>
            </a:r>
            <a:r>
              <a:rPr lang="ru-RU" sz="1600">
                <a:latin typeface="Verdana" pitchFamily="34" charset="0"/>
              </a:rPr>
              <a:t>)     </a:t>
            </a:r>
          </a:p>
          <a:p>
            <a:r>
              <a:rPr lang="ru-RU" sz="1600">
                <a:latin typeface="Verdana" pitchFamily="34" charset="0"/>
              </a:rPr>
              <a:t>                                                           сульфат натрия + гидроксид меди (</a:t>
            </a:r>
            <a:r>
              <a:rPr lang="en-US" sz="1600">
                <a:latin typeface="Verdana" pitchFamily="34" charset="0"/>
              </a:rPr>
              <a:t>II</a:t>
            </a:r>
            <a:r>
              <a:rPr lang="ru-RU" sz="1600">
                <a:latin typeface="Verdana" pitchFamily="34" charset="0"/>
              </a:rPr>
              <a:t>)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6482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200400" y="3505200"/>
            <a:ext cx="55626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NaOH</a:t>
            </a:r>
            <a:r>
              <a:rPr lang="ru-RU" dirty="0">
                <a:latin typeface="+mn-lt"/>
              </a:rPr>
              <a:t>+ </a:t>
            </a:r>
            <a:r>
              <a:rPr lang="en-US" dirty="0">
                <a:latin typeface="+mn-lt"/>
              </a:rPr>
              <a:t>CuSO</a:t>
            </a:r>
            <a:r>
              <a:rPr lang="en-US" sz="1050" dirty="0">
                <a:latin typeface="+mn-lt"/>
              </a:rPr>
              <a:t>4  </a:t>
            </a:r>
            <a:r>
              <a:rPr lang="en-US" dirty="0">
                <a:latin typeface="+mn-lt"/>
              </a:rPr>
              <a:t>      Na</a:t>
            </a:r>
            <a:r>
              <a:rPr lang="en-US" sz="1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SO</a:t>
            </a:r>
            <a:r>
              <a:rPr lang="en-US" sz="1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 </a:t>
            </a:r>
            <a:r>
              <a:rPr lang="ru-RU" dirty="0">
                <a:latin typeface="+mn-lt"/>
              </a:rPr>
              <a:t>+</a:t>
            </a:r>
            <a:r>
              <a:rPr lang="en-US" dirty="0">
                <a:latin typeface="+mn-lt"/>
              </a:rPr>
              <a:t> </a:t>
            </a: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Cu(OH)</a:t>
            </a:r>
            <a:r>
              <a:rPr lang="en-US" sz="1000" dirty="0">
                <a:latin typeface="+mn-lt"/>
              </a:rPr>
              <a:t>2</a:t>
            </a:r>
            <a:r>
              <a:rPr lang="ru-RU" dirty="0">
                <a:latin typeface="+mn-lt"/>
              </a:rPr>
              <a:t>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105400" y="3657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81000" y="3810000"/>
            <a:ext cx="8382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</a:t>
            </a:r>
            <a:r>
              <a:rPr lang="ru-RU" sz="1600">
                <a:latin typeface="Verdana" pitchFamily="34" charset="0"/>
              </a:rPr>
              <a:t>3) соляная кислота + карбонат калия        </a:t>
            </a:r>
          </a:p>
          <a:p>
            <a:r>
              <a:rPr lang="ru-RU" sz="1600">
                <a:latin typeface="Verdana" pitchFamily="34" charset="0"/>
              </a:rPr>
              <a:t>                                                   хлорид калия + углекислый газ + вода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572000" y="4038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505200" y="44196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HCl  +K</a:t>
            </a:r>
            <a:r>
              <a:rPr lang="en-US" sz="1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CO</a:t>
            </a:r>
            <a:r>
              <a:rPr lang="en-US" sz="1000">
                <a:latin typeface="Verdana" pitchFamily="34" charset="0"/>
              </a:rPr>
              <a:t>3</a:t>
            </a:r>
            <a:r>
              <a:rPr lang="en-US">
                <a:latin typeface="Verdana" pitchFamily="34" charset="0"/>
              </a:rPr>
              <a:t>         KCl</a:t>
            </a:r>
            <a:r>
              <a:rPr lang="ru-RU">
                <a:latin typeface="Verdana" pitchFamily="34" charset="0"/>
              </a:rPr>
              <a:t>+ </a:t>
            </a:r>
            <a:r>
              <a:rPr lang="en-US">
                <a:latin typeface="Verdana" pitchFamily="34" charset="0"/>
              </a:rPr>
              <a:t>CO</a:t>
            </a:r>
            <a:r>
              <a:rPr lang="en-US" sz="1000">
                <a:latin typeface="Verdana" pitchFamily="34" charset="0"/>
              </a:rPr>
              <a:t>2 </a:t>
            </a:r>
            <a:r>
              <a:rPr lang="en-US">
                <a:latin typeface="Verdana" pitchFamily="34" charset="0"/>
              </a:rPr>
              <a:t>+</a:t>
            </a:r>
            <a:r>
              <a:rPr lang="ru-RU">
                <a:latin typeface="Verdana" pitchFamily="34" charset="0"/>
              </a:rPr>
              <a:t> </a:t>
            </a:r>
            <a:r>
              <a:rPr lang="en-US">
                <a:latin typeface="Verdana" pitchFamily="34" charset="0"/>
              </a:rPr>
              <a:t>H</a:t>
            </a:r>
            <a:r>
              <a:rPr lang="en-US" sz="1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O</a:t>
            </a:r>
            <a:endParaRPr lang="ru-RU" sz="1000">
              <a:latin typeface="Verdana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105400" y="4572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124200" y="4419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 2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791200" y="4267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 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 rot="10800000" flipV="1">
            <a:off x="304800" y="4895850"/>
            <a:ext cx="838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Verdana" pitchFamily="34" charset="0"/>
              </a:rPr>
              <a:t>4) Серная кислота + гидроксид лития        сульфат лития + вода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19600" y="5105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 rot="10800000" flipV="1">
            <a:off x="2743200" y="5410200"/>
            <a:ext cx="586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                </a:t>
            </a:r>
            <a:r>
              <a:rPr lang="en-US">
                <a:latin typeface="Verdana" pitchFamily="34" charset="0"/>
              </a:rPr>
              <a:t>H</a:t>
            </a:r>
            <a:r>
              <a:rPr lang="en-US" sz="1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SO</a:t>
            </a:r>
            <a:r>
              <a:rPr lang="en-US" sz="1000">
                <a:latin typeface="Verdana" pitchFamily="34" charset="0"/>
              </a:rPr>
              <a:t>4</a:t>
            </a:r>
            <a:r>
              <a:rPr lang="en-US">
                <a:latin typeface="Verdana" pitchFamily="34" charset="0"/>
              </a:rPr>
              <a:t> +    LiOH          Li</a:t>
            </a:r>
            <a:r>
              <a:rPr lang="en-US" sz="1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SO</a:t>
            </a:r>
            <a:r>
              <a:rPr lang="en-US" sz="1000">
                <a:latin typeface="Verdana" pitchFamily="34" charset="0"/>
              </a:rPr>
              <a:t>4</a:t>
            </a:r>
            <a:r>
              <a:rPr lang="en-US">
                <a:latin typeface="Verdana" pitchFamily="34" charset="0"/>
              </a:rPr>
              <a:t>  </a:t>
            </a:r>
            <a:r>
              <a:rPr lang="ru-RU">
                <a:latin typeface="Verdana" pitchFamily="34" charset="0"/>
              </a:rPr>
              <a:t>+</a:t>
            </a:r>
            <a:r>
              <a:rPr lang="en-US">
                <a:latin typeface="Verdana" pitchFamily="34" charset="0"/>
              </a:rPr>
              <a:t>  H</a:t>
            </a:r>
            <a:r>
              <a:rPr lang="en-US" sz="1000">
                <a:latin typeface="Verdana" pitchFamily="34" charset="0"/>
              </a:rPr>
              <a:t>2 </a:t>
            </a:r>
            <a:r>
              <a:rPr lang="en-US">
                <a:latin typeface="Verdana" pitchFamily="34" charset="0"/>
              </a:rPr>
              <a:t>O</a:t>
            </a:r>
            <a:r>
              <a:rPr lang="ru-RU">
                <a:latin typeface="Verdana" pitchFamily="34" charset="0"/>
              </a:rPr>
              <a:t> 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6324600" y="563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3735388" y="5410200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Verdana" pitchFamily="34" charset="0"/>
              </a:rPr>
              <a:t>   </a:t>
            </a:r>
            <a:r>
              <a:rPr lang="en-US">
                <a:latin typeface="Verdana" pitchFamily="34" charset="0"/>
              </a:rPr>
              <a:t> </a:t>
            </a:r>
            <a:endParaRPr lang="ru-RU">
              <a:latin typeface="Verdana" pitchFamily="34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 rot="10800000" flipV="1">
            <a:off x="7696200" y="5143500"/>
            <a:ext cx="22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2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31242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2</a:t>
            </a:r>
            <a:endParaRPr lang="ru-RU">
              <a:latin typeface="Verdana" pitchFamily="34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6324600" y="19050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</a:t>
            </a:r>
            <a:r>
              <a:rPr lang="en-US">
                <a:latin typeface="Verdana" pitchFamily="34" charset="0"/>
              </a:rPr>
              <a:t>2 </a:t>
            </a:r>
            <a:endParaRPr lang="ru-RU">
              <a:latin typeface="Verdana" pitchFamily="34" charset="0"/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5410200" y="4191000"/>
            <a:ext cx="22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</a:t>
            </a:r>
            <a:endParaRPr lang="en-US">
              <a:latin typeface="Verdana" pitchFamily="34" charset="0"/>
            </a:endParaRPr>
          </a:p>
          <a:p>
            <a:r>
              <a:rPr lang="en-US">
                <a:latin typeface="Verdana" pitchFamily="34" charset="0"/>
              </a:rPr>
              <a:t>2</a:t>
            </a:r>
            <a:endParaRPr lang="ru-RU">
              <a:latin typeface="Verdana" pitchFamily="34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5029200" y="5410200"/>
            <a:ext cx="493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</a:t>
            </a:r>
            <a:r>
              <a:rPr lang="en-US">
                <a:latin typeface="Verdana" pitchFamily="34" charset="0"/>
              </a:rPr>
              <a:t>2</a:t>
            </a:r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3" grpId="0"/>
      <p:bldP spid="16" grpId="0"/>
      <p:bldP spid="19" grpId="0"/>
      <p:bldP spid="22" grpId="0"/>
      <p:bldP spid="23" grpId="0"/>
      <p:bldP spid="24" grpId="0"/>
      <p:bldP spid="27" grpId="0"/>
      <p:bldP spid="30" grpId="0"/>
      <p:bldP spid="31" grpId="0"/>
      <p:bldP spid="34" grpId="0"/>
      <p:bldP spid="36" grpId="0"/>
      <p:bldP spid="37" grpId="0"/>
      <p:bldP spid="3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373</TotalTime>
  <Words>361</Words>
  <Application>Microsoft Office PowerPoint</Application>
  <PresentationFormat>Экран (4:3)</PresentationFormat>
  <Paragraphs>83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Wadimus</dc:creator>
  <cp:lastModifiedBy>1</cp:lastModifiedBy>
  <cp:revision>49</cp:revision>
  <dcterms:modified xsi:type="dcterms:W3CDTF">2011-09-13T16:47:23Z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293964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