
<file path=[Content_Types].xml><?xml version="1.0" encoding="utf-8"?>
<Types xmlns="http://schemas.openxmlformats.org/package/2006/content-types"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Default ContentType="image/png" Extension="png"/>
  <Override ContentType="application/vnd.openxmlformats-officedocument.presentationml.slideMaster+xml" PartName="/ppt/slideMasters/slideMaster1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theme+xml" PartName="/ppt/theme/theme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Default ContentType="image/x-wmf" Extension="wmf"/>
  <Default ContentType="image/jpeg" Extension="jpeg"/>
  <Default ContentType="application/vnd.openxmlformats-package.relationships+xml" Extension="rels"/>
  <Default ContentType="application/xml" Extension="xml"/>
  <Override ContentType="application/vnd.openxmlformats-officedocument.presentationml.presentation.main+xml" PartName="/ppt/presentation.xml"/>
  <Override ContentType="application/vnd.openxmlformats-officedocument.presentationml.slideLayout+xml" PartName="/ppt/slideLayouts/slideLayout1.xml"/>
  <Override ContentType="application/vnd.openxmlformats-officedocument.extended-properties+xml" PartName="/docProps/app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0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viewProps+xml" PartName="/ppt/viewProps.xml"/>
  <Override ContentType="application/vnd.openxmlformats-officedocument.presentationml.slideLayout+xml" PartName="/ppt/slideLayouts/slideLayout9.xml"/>
  <Override ContentType="application/vnd.openxmlformats-package.core-properties+xml" PartName="/docProps/core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3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1817" autoAdjust="0"/>
    <p:restoredTop sz="94660"/>
  </p:normalViewPr>
  <p:slideViewPr>
    <p:cSldViewPr>
      <p:cViewPr varScale="1">
        <p:scale>
          <a:sx n="84" d="100"/>
          <a:sy n="84" d="100"/>
        </p:scale>
        <p:origin x="-78" y="-3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20.09.2011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20.09.2011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20.09.2011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20.09.2011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20.09.2011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20.09.2011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99"/>
            </a:gs>
            <a:gs pos="50000">
              <a:schemeClr val="accent6">
                <a:lumMod val="40000"/>
                <a:lumOff val="60000"/>
              </a:schemeClr>
            </a:gs>
            <a:gs pos="100000">
              <a:schemeClr val="tx2">
                <a:lumMod val="40000"/>
                <a:lumOff val="6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20.09.2011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 ?><Relationships xmlns="http://schemas.openxmlformats.org/package/2006/relationships"><Relationship Id="rId2" Target="../media/image5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57224" y="642918"/>
            <a:ext cx="7915276" cy="3000396"/>
          </a:xfrm>
        </p:spPr>
        <p:txBody>
          <a:bodyPr>
            <a:noAutofit/>
          </a:bodyPr>
          <a:lstStyle/>
          <a:p>
            <a:r>
              <a:rPr lang="ru-RU" sz="66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Числовая информация</a:t>
            </a:r>
            <a:endParaRPr lang="ru-RU" sz="6600" b="1" u="sng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43042" y="3071810"/>
            <a:ext cx="6400800" cy="1752600"/>
          </a:xfrm>
        </p:spPr>
        <p:txBody>
          <a:bodyPr>
            <a:noAutofit/>
          </a:bodyPr>
          <a:lstStyle/>
          <a:p>
            <a:r>
              <a:rPr lang="ru-RU" sz="6000" b="1" dirty="0" smtClean="0">
                <a:solidFill>
                  <a:srgbClr val="C00000"/>
                </a:solidFill>
              </a:rPr>
              <a:t>Урок 18</a:t>
            </a:r>
          </a:p>
          <a:p>
            <a:r>
              <a:rPr lang="ru-RU" sz="8800" b="1" dirty="0" smtClean="0">
                <a:solidFill>
                  <a:srgbClr val="C00000"/>
                </a:solidFill>
              </a:rPr>
              <a:t>§15</a:t>
            </a:r>
            <a:endParaRPr lang="ru-RU" sz="8800" b="1" dirty="0">
              <a:solidFill>
                <a:srgbClr val="C00000"/>
              </a:solidFill>
            </a:endParaRPr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214282" y="5357826"/>
            <a:ext cx="8215370" cy="121444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2000" b="1" dirty="0" smtClean="0">
                <a:solidFill>
                  <a:srgbClr val="C00000"/>
                </a:solidFill>
              </a:rPr>
              <a:t>Выполнила: 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2000" b="1" dirty="0" smtClean="0">
                <a:solidFill>
                  <a:srgbClr val="C00000"/>
                </a:solidFill>
              </a:rPr>
              <a:t>Котлярова В.Ю.,  учитель информатики 1 кв.кат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Город Нижний Тагил</a:t>
            </a: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0"/>
            <a:ext cx="8229600" cy="1143000"/>
          </a:xfrm>
        </p:spPr>
        <p:txBody>
          <a:bodyPr>
            <a:normAutofit/>
          </a:bodyPr>
          <a:lstStyle/>
          <a:p>
            <a:r>
              <a:rPr lang="ru-RU" sz="54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Подведем  итог</a:t>
            </a:r>
            <a:endParaRPr lang="ru-RU" sz="5400" b="1" u="sng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6" name="Picture 2" descr="V:\My documents\дистанционнка\комп.bmp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715008" y="5214950"/>
            <a:ext cx="1619248" cy="1465419"/>
          </a:xfrm>
          <a:prstGeom prst="rect">
            <a:avLst/>
          </a:prstGeom>
          <a:noFill/>
          <a:ln w="22225">
            <a:solidFill>
              <a:schemeClr val="tx2">
                <a:lumMod val="75000"/>
              </a:schemeClr>
            </a:solidFill>
          </a:ln>
        </p:spPr>
      </p:pic>
      <p:sp>
        <p:nvSpPr>
          <p:cNvPr id="8" name="TextBox 7"/>
          <p:cNvSpPr txBox="1"/>
          <p:nvPr/>
        </p:nvSpPr>
        <p:spPr>
          <a:xfrm>
            <a:off x="214282" y="1071546"/>
            <a:ext cx="8929718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sz="3200" b="1" dirty="0" smtClean="0">
                <a:solidFill>
                  <a:srgbClr val="002060"/>
                </a:solidFill>
              </a:rPr>
              <a:t>Для записи числовой информации используют цифры   0,1,2,3,4,…..,9.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200" b="1" dirty="0" smtClean="0">
                <a:solidFill>
                  <a:srgbClr val="002060"/>
                </a:solidFill>
              </a:rPr>
              <a:t>Числовую информацию удобно располагать в таблице.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200" b="1" dirty="0" smtClean="0">
                <a:solidFill>
                  <a:srgbClr val="002060"/>
                </a:solidFill>
              </a:rPr>
              <a:t>Числом  обозначают количество или  порядковый номер.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200" b="1" dirty="0" smtClean="0">
                <a:solidFill>
                  <a:srgbClr val="002060"/>
                </a:solidFill>
              </a:rPr>
              <a:t>Числовую информацию можно преобразовать в  текстовую информацию и наоборот.</a:t>
            </a:r>
          </a:p>
          <a:p>
            <a:pPr marL="514350" indent="-514350">
              <a:buFont typeface="+mj-lt"/>
              <a:buAutoNum type="arabicPeriod"/>
            </a:pPr>
            <a:endParaRPr lang="ru-RU" sz="28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b="1" u="sng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Домашн</a:t>
            </a:r>
            <a:r>
              <a:rPr lang="ru-RU" sz="5400" b="1" u="sng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яя работа</a:t>
            </a:r>
            <a:endParaRPr lang="ru-RU" sz="5400" b="1" u="sng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600" b="1" i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Буквы и цифры на Руси</a:t>
            </a:r>
            <a:r>
              <a:rPr lang="ru-RU" sz="3600" dirty="0" smtClean="0">
                <a:solidFill>
                  <a:srgbClr val="002060"/>
                </a:solidFill>
              </a:rPr>
              <a:t>     </a:t>
            </a:r>
            <a:r>
              <a:rPr lang="ru-RU" sz="4800" b="1" dirty="0" smtClean="0">
                <a:solidFill>
                  <a:srgbClr val="002060"/>
                </a:solidFill>
              </a:rPr>
              <a:t>доклад</a:t>
            </a:r>
          </a:p>
          <a:p>
            <a:r>
              <a:rPr lang="ru-RU" sz="4400" b="1" dirty="0" smtClean="0">
                <a:solidFill>
                  <a:srgbClr val="002060"/>
                </a:solidFill>
              </a:rPr>
              <a:t>Задания в </a:t>
            </a:r>
            <a:r>
              <a:rPr lang="ru-RU" sz="4400" b="1" u="sng" dirty="0" smtClean="0">
                <a:solidFill>
                  <a:srgbClr val="002060"/>
                </a:solidFill>
              </a:rPr>
              <a:t>Рабочей тетради </a:t>
            </a:r>
            <a:r>
              <a:rPr lang="ru-RU" sz="4400" b="1" u="sng" smtClean="0">
                <a:solidFill>
                  <a:srgbClr val="002060"/>
                </a:solidFill>
              </a:rPr>
              <a:t>§15</a:t>
            </a:r>
            <a:endParaRPr lang="ru-RU" sz="4400" b="1" u="sng" dirty="0" smtClean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600" b="1" u="sng" dirty="0" smtClean="0">
                <a:solidFill>
                  <a:srgbClr val="C00000"/>
                </a:solidFill>
                <a:latin typeface="Comic Sans MS" pitchFamily="66" charset="0"/>
              </a:rPr>
              <a:t>Это мы знаем…</a:t>
            </a:r>
            <a:endParaRPr lang="ru-RU" sz="6600" b="1" u="sng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319877" y="2967335"/>
            <a:ext cx="814646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9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3</a:t>
            </a:r>
            <a:endParaRPr lang="ru-RU" sz="9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857620" y="3429000"/>
            <a:ext cx="814646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9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5</a:t>
            </a:r>
            <a:endParaRPr lang="ru-RU" sz="9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000760" y="1643050"/>
            <a:ext cx="814646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9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6</a:t>
            </a:r>
            <a:endParaRPr lang="ru-RU" sz="9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786182" y="1714488"/>
            <a:ext cx="814646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9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4</a:t>
            </a:r>
            <a:endParaRPr lang="ru-RU" sz="9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857224" y="1785926"/>
            <a:ext cx="814646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9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</a:t>
            </a:r>
            <a:endParaRPr lang="ru-RU" sz="9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071538" y="4572008"/>
            <a:ext cx="814646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9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</a:t>
            </a:r>
            <a:endParaRPr lang="ru-RU" sz="9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714876" y="4857760"/>
            <a:ext cx="814646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9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7</a:t>
            </a:r>
            <a:endParaRPr lang="ru-RU" sz="9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7072330" y="2786058"/>
            <a:ext cx="814646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9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9</a:t>
            </a:r>
            <a:endParaRPr lang="ru-RU" sz="9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6000760" y="3857628"/>
            <a:ext cx="814646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9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8</a:t>
            </a:r>
            <a:endParaRPr lang="ru-RU" sz="9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571472" y="3429000"/>
            <a:ext cx="814646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9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0</a:t>
            </a:r>
            <a:endParaRPr lang="ru-RU" sz="9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000"/>
                            </p:stCondLst>
                            <p:childTnLst>
                              <p:par>
                                <p:cTn id="3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500"/>
                            </p:stCondLst>
                            <p:childTnLst>
                              <p:par>
                                <p:cTn id="3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0"/>
                            </p:stCondLst>
                            <p:childTnLst>
                              <p:par>
                                <p:cTn id="4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-142900"/>
            <a:ext cx="8229600" cy="1143000"/>
          </a:xfrm>
        </p:spPr>
        <p:txBody>
          <a:bodyPr>
            <a:normAutofit/>
          </a:bodyPr>
          <a:lstStyle/>
          <a:p>
            <a:r>
              <a:rPr lang="ru-RU" sz="6600" b="1" u="sng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1=один</a:t>
            </a:r>
            <a:endParaRPr lang="ru-RU" sz="6600" b="1" u="sng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214422"/>
            <a:ext cx="8229600" cy="5257800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>
                <a:solidFill>
                  <a:srgbClr val="C00000"/>
                </a:solidFill>
              </a:rPr>
              <a:t>2 котенка шли домой 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solidFill>
                  <a:srgbClr val="C00000"/>
                </a:solidFill>
              </a:rPr>
              <a:t>5 утят ныряли под водой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solidFill>
                  <a:srgbClr val="C00000"/>
                </a:solidFill>
              </a:rPr>
              <a:t>Во дворе играли 3 щенка 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solidFill>
                  <a:srgbClr val="C00000"/>
                </a:solidFill>
              </a:rPr>
              <a:t>Мама несла 1 малыша.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solidFill>
                  <a:srgbClr val="C00000"/>
                </a:solidFill>
              </a:rPr>
              <a:t>Два котенка шли домой 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solidFill>
                  <a:srgbClr val="C00000"/>
                </a:solidFill>
              </a:rPr>
              <a:t>Пять утят ныряли под водой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solidFill>
                  <a:srgbClr val="C00000"/>
                </a:solidFill>
              </a:rPr>
              <a:t>Во дворе играли три щенка 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solidFill>
                  <a:srgbClr val="C00000"/>
                </a:solidFill>
              </a:rPr>
              <a:t>Мама несла одного малыша</a:t>
            </a:r>
          </a:p>
          <a:p>
            <a:pPr marL="514350" indent="-514350" algn="ctr">
              <a:buNone/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Изменится ли смысл текста, если использовать </a:t>
            </a:r>
          </a:p>
          <a:p>
            <a:pPr marL="514350" indent="-514350" algn="ctr">
              <a:buNone/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обозначение в виде цифры? </a:t>
            </a:r>
          </a:p>
          <a:p>
            <a:pPr marL="514350" indent="-514350" algn="ctr">
              <a:buNone/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 в виде тестовой формы записи числа? </a:t>
            </a:r>
          </a:p>
          <a:p>
            <a:pPr marL="514350" indent="-514350">
              <a:buFont typeface="+mj-lt"/>
              <a:buAutoNum type="arabicPeriod"/>
            </a:pP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7358082" y="1285860"/>
            <a:ext cx="1285884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/>
              <a:t>1=5</a:t>
            </a:r>
          </a:p>
          <a:p>
            <a:r>
              <a:rPr lang="ru-RU" sz="4400" dirty="0" smtClean="0"/>
              <a:t>2=6</a:t>
            </a:r>
          </a:p>
          <a:p>
            <a:r>
              <a:rPr lang="ru-RU" sz="4400" dirty="0" smtClean="0"/>
              <a:t>3=4</a:t>
            </a:r>
          </a:p>
          <a:p>
            <a:r>
              <a:rPr lang="ru-RU" sz="4400" dirty="0" smtClean="0"/>
              <a:t>4=8</a:t>
            </a: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u="sng" dirty="0" smtClean="0">
                <a:solidFill>
                  <a:schemeClr val="tx2">
                    <a:lumMod val="75000"/>
                  </a:schemeClr>
                </a:solidFill>
              </a:rPr>
              <a:t>Число  -  Вычислять </a:t>
            </a:r>
            <a:endParaRPr lang="ru-RU" b="1" u="sng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1685924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sz="3600" dirty="0" smtClean="0">
                <a:solidFill>
                  <a:schemeClr val="tx2">
                    <a:lumMod val="75000"/>
                  </a:schemeClr>
                </a:solidFill>
              </a:rPr>
              <a:t>Считать люди научились давно, а вот цифры появились не сразу.</a:t>
            </a:r>
          </a:p>
          <a:p>
            <a:pPr algn="ctr">
              <a:buNone/>
            </a:pPr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Давным-давно люди считали  по одному.</a:t>
            </a:r>
            <a:endParaRPr lang="ru-RU" sz="3600" b="1" dirty="0">
              <a:solidFill>
                <a:schemeClr val="tx2">
                  <a:lumMod val="75000"/>
                </a:schemeClr>
              </a:solidFill>
              <a:latin typeface="Monotype Corsiva" pitchFamily="66" charset="0"/>
            </a:endParaRPr>
          </a:p>
        </p:txBody>
      </p:sp>
      <p:pic>
        <p:nvPicPr>
          <p:cNvPr id="4" name="Рисунок 3" descr="ELEPHNT2.WM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79486" y="3786166"/>
            <a:ext cx="2564514" cy="2402989"/>
          </a:xfrm>
          <a:prstGeom prst="rect">
            <a:avLst/>
          </a:prstGeom>
        </p:spPr>
      </p:pic>
      <p:pic>
        <p:nvPicPr>
          <p:cNvPr id="5" name="Рисунок 4" descr="ELEPHNT2.WM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64940" y="3474535"/>
            <a:ext cx="2064448" cy="1934419"/>
          </a:xfrm>
          <a:prstGeom prst="rect">
            <a:avLst/>
          </a:prstGeom>
        </p:spPr>
      </p:pic>
      <p:pic>
        <p:nvPicPr>
          <p:cNvPr id="6" name="Рисунок 5" descr="ELEPHNT2.WM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41257" y="3143248"/>
            <a:ext cx="1802115" cy="1688609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3214678" y="3403097"/>
            <a:ext cx="528894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7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</a:t>
            </a:r>
            <a:endParaRPr lang="ru-RU" sz="72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429256" y="3837318"/>
            <a:ext cx="528894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7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</a:t>
            </a:r>
            <a:endParaRPr lang="ru-RU" sz="72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8001024" y="4331791"/>
            <a:ext cx="528894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7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</a:t>
            </a:r>
            <a:endParaRPr lang="ru-RU" sz="72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1" name="Содержимое 2"/>
          <p:cNvSpPr txBox="1">
            <a:spLocks/>
          </p:cNvSpPr>
          <p:nvPr/>
        </p:nvSpPr>
        <p:spPr>
          <a:xfrm>
            <a:off x="214282" y="4929198"/>
            <a:ext cx="8229600" cy="168592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Они</a:t>
            </a:r>
            <a:r>
              <a:rPr kumimoji="0" lang="ru-RU" sz="3600" b="0" i="0" u="none" strike="noStrike" kern="1200" cap="none" spc="0" normalizeH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сказали бы </a:t>
            </a: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600" b="0" i="0" u="none" strike="noStrike" kern="1200" cap="none" spc="0" normalizeH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не </a:t>
            </a:r>
            <a:r>
              <a:rPr kumimoji="0" lang="ru-RU" sz="3600" b="1" i="0" u="none" strike="noStrike" kern="1200" cap="none" spc="0" normalizeH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3слона, </a:t>
            </a:r>
            <a:r>
              <a:rPr kumimoji="0" lang="ru-RU" sz="3600" i="0" u="none" strike="noStrike" kern="1200" cap="none" spc="0" normalizeH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а</a:t>
            </a: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600" b="1" i="0" u="none" strike="noStrike" kern="1200" cap="none" spc="0" normalizeH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один, один и ещё один слон</a:t>
            </a: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b="1" u="sng" dirty="0" smtClean="0">
                <a:solidFill>
                  <a:srgbClr val="C00000"/>
                </a:solidFill>
              </a:rPr>
              <a:t>Учимся считать…..</a:t>
            </a:r>
            <a:endParaRPr lang="ru-RU" sz="4800" b="1" u="sng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186766" cy="1328734"/>
          </a:xfrm>
        </p:spPr>
        <p:txBody>
          <a:bodyPr>
            <a:normAutofit fontScale="92500" lnSpcReduction="20000"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Какие знаки человек использует для записи арифметических действий?</a:t>
            </a:r>
          </a:p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</a:rPr>
              <a:t> 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85786" y="2571744"/>
            <a:ext cx="1072731" cy="221599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13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+</a:t>
            </a:r>
            <a:endParaRPr lang="ru-RU" sz="13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429124" y="2285992"/>
            <a:ext cx="843501" cy="264687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16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-</a:t>
            </a:r>
            <a:endParaRPr lang="ru-RU" sz="16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786050" y="4643446"/>
            <a:ext cx="720069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9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/</a:t>
            </a:r>
            <a:endParaRPr lang="ru-RU" sz="9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7572396" y="2857496"/>
            <a:ext cx="1072731" cy="221599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13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*</a:t>
            </a:r>
            <a:endParaRPr lang="ru-RU" sz="13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000760" y="4429132"/>
            <a:ext cx="805029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9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^</a:t>
            </a:r>
            <a:endParaRPr lang="ru-RU" sz="9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14282" y="4000504"/>
            <a:ext cx="22860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сложение</a:t>
            </a:r>
            <a:endParaRPr lang="ru-RU" sz="32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1785918" y="5929330"/>
            <a:ext cx="22860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деление</a:t>
            </a:r>
            <a:endParaRPr lang="ru-RU" sz="32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5500694" y="5429264"/>
            <a:ext cx="228601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/>
              <a:t>возведение в степень</a:t>
            </a:r>
            <a:endParaRPr lang="ru-RU" sz="32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6857984" y="4071942"/>
            <a:ext cx="22860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умножение</a:t>
            </a:r>
            <a:endParaRPr lang="ru-RU" sz="32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3786182" y="2928934"/>
            <a:ext cx="22860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вычитание</a:t>
            </a:r>
            <a:endParaRPr lang="ru-R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1" grpId="0"/>
      <p:bldP spid="12" grpId="0"/>
      <p:bldP spid="13" grpId="0"/>
      <p:bldP spid="1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u="sng" dirty="0" smtClean="0">
                <a:solidFill>
                  <a:srgbClr val="002060"/>
                </a:solidFill>
              </a:rPr>
              <a:t>Прочитай информацию</a:t>
            </a:r>
            <a:endParaRPr lang="ru-RU" b="1" u="sng" dirty="0">
              <a:solidFill>
                <a:srgbClr val="00206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85720" y="1500174"/>
          <a:ext cx="8686800" cy="31137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37360"/>
                <a:gridCol w="1737360"/>
                <a:gridCol w="1737360"/>
                <a:gridCol w="1737360"/>
                <a:gridCol w="1737360"/>
              </a:tblGrid>
              <a:tr h="1071570">
                <a:tc>
                  <a:txBody>
                    <a:bodyPr/>
                    <a:lstStyle/>
                    <a:p>
                      <a:pPr algn="ctr"/>
                      <a:endParaRPr lang="ru-RU" sz="2400" b="0" dirty="0" smtClean="0"/>
                    </a:p>
                    <a:p>
                      <a:pPr algn="ctr"/>
                      <a:r>
                        <a:rPr lang="ru-RU" sz="3600" b="1" dirty="0" smtClean="0"/>
                        <a:t>Имя</a:t>
                      </a:r>
                      <a:r>
                        <a:rPr lang="ru-RU" sz="3600" b="1" baseline="0" dirty="0" smtClean="0"/>
                        <a:t> </a:t>
                      </a:r>
                      <a:r>
                        <a:rPr lang="ru-RU" sz="3600" b="1" dirty="0" smtClean="0"/>
                        <a:t> </a:t>
                      </a:r>
                      <a:endParaRPr lang="ru-RU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Дата </a:t>
                      </a:r>
                      <a:r>
                        <a:rPr lang="ru-RU" sz="2400" dirty="0" smtClean="0"/>
                        <a:t>рождения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Возраст 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Рост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/>
                        <a:t>Класс </a:t>
                      </a:r>
                      <a:endParaRPr lang="ru-RU" sz="3600" dirty="0"/>
                    </a:p>
                  </a:txBody>
                  <a:tcPr/>
                </a:tc>
              </a:tr>
              <a:tr h="1557342">
                <a:tc>
                  <a:txBody>
                    <a:bodyPr/>
                    <a:lstStyle/>
                    <a:p>
                      <a:pPr algn="ctr"/>
                      <a:endParaRPr lang="ru-RU" sz="4400" b="1" dirty="0" smtClean="0">
                        <a:solidFill>
                          <a:srgbClr val="C00000"/>
                        </a:solidFill>
                      </a:endParaRPr>
                    </a:p>
                    <a:p>
                      <a:pPr algn="ctr"/>
                      <a:r>
                        <a:rPr lang="ru-RU" sz="4400" b="1" dirty="0" smtClean="0">
                          <a:solidFill>
                            <a:srgbClr val="C00000"/>
                          </a:solidFill>
                        </a:rPr>
                        <a:t>Ваня</a:t>
                      </a:r>
                      <a:endParaRPr lang="ru-RU" sz="44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b="1" dirty="0" smtClean="0">
                          <a:solidFill>
                            <a:srgbClr val="C00000"/>
                          </a:solidFill>
                        </a:rPr>
                        <a:t>14</a:t>
                      </a:r>
                      <a:r>
                        <a:rPr lang="ru-RU" sz="4400" b="1" baseline="0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ru-RU" sz="3200" b="1" baseline="0" dirty="0" smtClean="0">
                          <a:solidFill>
                            <a:srgbClr val="C00000"/>
                          </a:solidFill>
                        </a:rPr>
                        <a:t>октября</a:t>
                      </a:r>
                      <a:r>
                        <a:rPr lang="ru-RU" sz="4400" b="1" baseline="0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ru-RU" sz="4000" b="1" baseline="0" dirty="0" smtClean="0">
                          <a:solidFill>
                            <a:srgbClr val="C00000"/>
                          </a:solidFill>
                        </a:rPr>
                        <a:t>2000 г.</a:t>
                      </a:r>
                      <a:endParaRPr lang="ru-RU" sz="44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4400" b="1" dirty="0" smtClean="0">
                        <a:solidFill>
                          <a:srgbClr val="C00000"/>
                        </a:solidFill>
                      </a:endParaRPr>
                    </a:p>
                    <a:p>
                      <a:pPr algn="ctr"/>
                      <a:r>
                        <a:rPr lang="ru-RU" sz="4400" b="1" dirty="0" smtClean="0">
                          <a:solidFill>
                            <a:srgbClr val="C00000"/>
                          </a:solidFill>
                        </a:rPr>
                        <a:t>8 лет</a:t>
                      </a:r>
                      <a:endParaRPr lang="ru-RU" sz="44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b="1" dirty="0" smtClean="0">
                          <a:solidFill>
                            <a:srgbClr val="C00000"/>
                          </a:solidFill>
                        </a:rPr>
                        <a:t>140 см</a:t>
                      </a:r>
                      <a:endParaRPr lang="ru-RU" sz="44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4400" b="1" dirty="0" smtClean="0">
                        <a:solidFill>
                          <a:srgbClr val="C00000"/>
                        </a:solidFill>
                      </a:endParaRPr>
                    </a:p>
                    <a:p>
                      <a:pPr algn="ctr"/>
                      <a:r>
                        <a:rPr lang="ru-RU" sz="4400" b="1" dirty="0" smtClean="0">
                          <a:solidFill>
                            <a:srgbClr val="C00000"/>
                          </a:solidFill>
                        </a:rPr>
                        <a:t>2Б</a:t>
                      </a:r>
                      <a:endParaRPr lang="ru-RU" sz="44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57158" y="4857760"/>
            <a:ext cx="750099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</a:rPr>
              <a:t>Ваня родился 14 октября 2000 года. </a:t>
            </a:r>
          </a:p>
          <a:p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</a:rPr>
              <a:t>Сейчас ему 8 лет.</a:t>
            </a:r>
          </a:p>
          <a:p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</a:rPr>
              <a:t>Его рост 140 см.</a:t>
            </a:r>
          </a:p>
          <a:p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</a:rPr>
              <a:t>Он учится во 2Б классе</a:t>
            </a:r>
            <a:endParaRPr lang="ru-RU" sz="2800" b="1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6" name="Рисунок 5" descr="ANTN009.WM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H="1">
            <a:off x="7215206" y="4429132"/>
            <a:ext cx="1928794" cy="220251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b="1" u="sng" dirty="0" smtClean="0">
                <a:solidFill>
                  <a:schemeClr val="tx2">
                    <a:lumMod val="75000"/>
                  </a:schemeClr>
                </a:solidFill>
              </a:rPr>
              <a:t>Преобразование</a:t>
            </a:r>
            <a:endParaRPr lang="ru-RU" sz="4800" b="1" u="sng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lnSpc>
                <a:spcPct val="150000"/>
              </a:lnSpc>
              <a:buNone/>
            </a:pPr>
            <a:r>
              <a:rPr lang="ru-RU" sz="4400" b="1" dirty="0" smtClean="0">
                <a:solidFill>
                  <a:srgbClr val="C00000"/>
                </a:solidFill>
              </a:rPr>
              <a:t>Числовая </a:t>
            </a:r>
          </a:p>
          <a:p>
            <a:pPr algn="ctr">
              <a:lnSpc>
                <a:spcPct val="150000"/>
              </a:lnSpc>
              <a:buNone/>
            </a:pPr>
            <a:r>
              <a:rPr lang="ru-RU" sz="4400" b="1" dirty="0" smtClean="0">
                <a:solidFill>
                  <a:srgbClr val="C00000"/>
                </a:solidFill>
              </a:rPr>
              <a:t>Устная </a:t>
            </a:r>
          </a:p>
          <a:p>
            <a:pPr algn="ctr">
              <a:lnSpc>
                <a:spcPct val="150000"/>
              </a:lnSpc>
              <a:buNone/>
            </a:pPr>
            <a:r>
              <a:rPr lang="ru-RU" sz="4400" b="1" dirty="0" smtClean="0">
                <a:solidFill>
                  <a:srgbClr val="C00000"/>
                </a:solidFill>
              </a:rPr>
              <a:t>Текстовая </a:t>
            </a:r>
            <a:endParaRPr lang="ru-RU" b="1" dirty="0" smtClean="0">
              <a:solidFill>
                <a:srgbClr val="C00000"/>
              </a:solidFill>
            </a:endParaRPr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714348" y="5143512"/>
            <a:ext cx="792961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/>
              <a:t>Изменилось содержание информации?</a:t>
            </a:r>
            <a:endParaRPr lang="ru-RU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dirty="0" lang="ru-RU"/>
          </a:p>
        </p:txBody>
      </p:sp>
      <p:pic>
        <p:nvPicPr>
          <p:cNvPr id="2050" name="Picture 2"/>
          <p:cNvPicPr>
            <a:picLocks noChangeArrowheads="1"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Прямоугольник 4"/>
          <p:cNvSpPr/>
          <p:nvPr/>
        </p:nvSpPr>
        <p:spPr>
          <a:xfrm>
            <a:off x="2357422" y="1785926"/>
            <a:ext cx="1357322" cy="928694"/>
          </a:xfrm>
          <a:prstGeom prst="rect">
            <a:avLst/>
          </a:prstGeom>
          <a:solidFill>
            <a:schemeClr val="bg1"/>
          </a:solidFill>
        </p:spPr>
        <p:txBody>
          <a:bodyPr bIns="45720" lIns="91440" rIns="91440" tIns="45720" wrap="square">
            <a:spAutoFit/>
          </a:bodyPr>
          <a:lstStyle/>
          <a:p>
            <a:pPr algn="ctr"/>
            <a:r>
              <a:rPr b="1" cap="all" dirty="0" lang="ru-RU" smtClean="0" spc="0" sz="5400">
                <a:ln cmpd="sng" w="9000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algn="bl" blurRad="12700" dir="5400000" dist="1000" endPos="45000" rotWithShape="0" stA="28000" sy="-100000"/>
                </a:effectLst>
              </a:rPr>
              <a:t>№6</a:t>
            </a:r>
            <a:endParaRPr b="1" cap="all" dirty="0" lang="ru-RU" spc="0" sz="5400">
              <a:ln cmpd="sng" w="9000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algn="bl" blurRad="12700" dir="5400000" dist="1000" endPos="45000" rotWithShape="0" stA="28000" sy="-100000"/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500958" y="1428736"/>
            <a:ext cx="1428760" cy="923330"/>
          </a:xfrm>
          <a:prstGeom prst="rect">
            <a:avLst/>
          </a:prstGeom>
          <a:solidFill>
            <a:schemeClr val="bg1"/>
          </a:solidFill>
        </p:spPr>
        <p:txBody>
          <a:bodyPr bIns="45720" lIns="91440" rIns="91440" tIns="45720" wrap="square">
            <a:spAutoFit/>
          </a:bodyPr>
          <a:lstStyle/>
          <a:p>
            <a:pPr algn="ctr"/>
            <a:r>
              <a:rPr b="1" cap="all" dirty="0" lang="ru-RU" smtClean="0" spc="0" sz="5400">
                <a:ln cmpd="sng" w="9000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algn="bl" blurRad="12700" dir="5400000" dist="1000" endPos="45000" rotWithShape="0" stA="28000" sy="-100000"/>
                </a:effectLst>
              </a:rPr>
              <a:t>№7</a:t>
            </a:r>
            <a:endParaRPr b="1" cap="all" dirty="0" lang="ru-RU" spc="0" sz="5400">
              <a:ln cmpd="sng" w="9000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algn="bl" blurRad="12700" dir="5400000" dist="1000" endPos="45000" rotWithShape="0" stA="28000" sy="-100000"/>
              </a:effectLst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500034" y="5000636"/>
            <a:ext cx="8229600" cy="1143000"/>
          </a:xfrm>
          <a:prstGeom prst="rect">
            <a:avLst/>
          </a:prstGeom>
        </p:spPr>
        <p:txBody>
          <a:bodyPr anchor="ctr" bIns="45720" lIns="91440" rIns="91440" rtlCol="0" tIns="45720" vert="horz">
            <a:normAutofit/>
          </a:bodyPr>
          <a:lstStyle/>
          <a:p>
            <a:pPr algn="ctr" defTabSz="914400" eaLnBrk="1" fontAlgn="auto" hangingPunct="1" indent="0" latinLnBrk="0" lvl="0" marL="0" marR="0" rtl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b="1" baseline="0" cap="none" i="0" kern="1200" kumimoji="0" lang="ru-RU" noProof="0" normalizeH="0" smtClean="0" spc="0" strike="noStrike" sz="5400" u="sng">
                <a:ln>
                  <a:noFill/>
                </a:ln>
                <a:solidFill>
                  <a:srgbClr val="C00000"/>
                </a:solidFill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Нумерация</a:t>
            </a:r>
            <a:endParaRPr b="1" baseline="0" cap="none" dirty="0" i="0" kern="1200" kumimoji="0" lang="ru-RU" noProof="0" normalizeH="0" spc="0" strike="noStrike" sz="5400" u="sng">
              <a:ln>
                <a:noFill/>
              </a:ln>
              <a:solidFill>
                <a:srgbClr val="C00000"/>
              </a:solidFill>
              <a:effectLst>
                <a:outerShdw algn="tl" blurRad="38100" dir="2700000" dist="38100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9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dur="500" id="7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7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Все ли числа одинаковы?</a:t>
            </a:r>
            <a:endParaRPr lang="ru-RU" sz="4800" b="1" u="sng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143372" y="2786058"/>
            <a:ext cx="89960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77</a:t>
            </a:r>
            <a:endParaRPr lang="ru-RU" sz="5400" b="1" cap="none" spc="50" dirty="0">
              <a:ln w="11430"/>
              <a:solidFill>
                <a:srgbClr val="00206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143636" y="2357430"/>
            <a:ext cx="54213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6</a:t>
            </a:r>
            <a:endParaRPr lang="ru-RU" sz="5400" b="1" cap="none" spc="50" dirty="0">
              <a:ln w="11430"/>
              <a:solidFill>
                <a:srgbClr val="00206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643438" y="5000636"/>
            <a:ext cx="89960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10</a:t>
            </a:r>
            <a:endParaRPr lang="ru-RU" sz="5400" b="1" cap="none" spc="50" dirty="0">
              <a:ln w="11430"/>
              <a:solidFill>
                <a:srgbClr val="00206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643174" y="1857364"/>
            <a:ext cx="89960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23</a:t>
            </a:r>
            <a:endParaRPr lang="ru-RU" sz="5400" b="1" cap="none" spc="50" dirty="0">
              <a:ln w="11430"/>
              <a:solidFill>
                <a:srgbClr val="00206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428860" y="5072074"/>
            <a:ext cx="89960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99</a:t>
            </a:r>
            <a:endParaRPr lang="ru-RU" sz="5400" b="1" cap="none" spc="50" dirty="0">
              <a:ln w="11430"/>
              <a:solidFill>
                <a:srgbClr val="00206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7786710" y="3857628"/>
            <a:ext cx="89960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50</a:t>
            </a:r>
            <a:endParaRPr lang="ru-RU" sz="5400" b="1" cap="none" spc="50" dirty="0">
              <a:ln w="11430"/>
              <a:solidFill>
                <a:srgbClr val="00206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786578" y="5500702"/>
            <a:ext cx="89960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31</a:t>
            </a:r>
            <a:endParaRPr lang="ru-RU" sz="5400" b="1" cap="none" spc="50" dirty="0">
              <a:ln w="11430"/>
              <a:solidFill>
                <a:srgbClr val="00206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785786" y="5500702"/>
            <a:ext cx="89960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20</a:t>
            </a:r>
            <a:endParaRPr lang="ru-RU" sz="5400" b="1" cap="none" spc="50" dirty="0">
              <a:ln w="11430"/>
              <a:solidFill>
                <a:srgbClr val="00206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928662" y="1500174"/>
            <a:ext cx="54213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</a:t>
            </a:r>
            <a:endParaRPr lang="ru-RU" sz="5400" b="1" cap="none" spc="50" dirty="0">
              <a:ln w="11430"/>
              <a:solidFill>
                <a:srgbClr val="00206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7858148" y="1500174"/>
            <a:ext cx="54213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9</a:t>
            </a:r>
            <a:endParaRPr lang="ru-RU" sz="5400" b="1" cap="none" spc="50" dirty="0">
              <a:ln w="11430"/>
              <a:solidFill>
                <a:srgbClr val="00206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629181" y="642918"/>
            <a:ext cx="1170833" cy="6215106"/>
          </a:xfrm>
          <a:prstGeom prst="rect">
            <a:avLst/>
          </a:prstGeom>
          <a:noFill/>
        </p:spPr>
        <p:txBody>
          <a:bodyPr vert="wordArtVert"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четные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5643570" y="1000108"/>
            <a:ext cx="2157001" cy="5572164"/>
          </a:xfrm>
          <a:prstGeom prst="rect">
            <a:avLst/>
          </a:prstGeom>
          <a:noFill/>
        </p:spPr>
        <p:txBody>
          <a:bodyPr vert="wordArtVert"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нечетные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18" name="Рисунок 17" descr="ANTN038.WM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86116" y="2643182"/>
            <a:ext cx="2478670" cy="2385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1.11111E-6 L -0.57951 0.0048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90" y="2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2.22222E-6 L -0.42708 -0.07593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4" y="-38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6215 -0.00393 L -0.77083 -0.05625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4" y="-26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1.11111E-6 L 0.39149 0.1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6" y="50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4.44444E-6 L 0.55556 0.0882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8" y="44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4.44444E-6 L 0.5868 -0.03402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3" y="-17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4.44444E-6 L 0.12604 0.04005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3" y="2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9" grpId="0"/>
      <p:bldP spid="10" grpId="0"/>
      <p:bldP spid="11" grpId="0"/>
      <p:bldP spid="12" grpId="0"/>
      <p:bldP spid="16" grpId="0"/>
      <p:bldP spid="17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</TotalTime>
  <Words>278</Words>
  <PresentationFormat>Экран (4:3)</PresentationFormat>
  <Paragraphs>103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Числовая информация</vt:lpstr>
      <vt:lpstr>Это мы знаем…</vt:lpstr>
      <vt:lpstr>1=один</vt:lpstr>
      <vt:lpstr>Число  -  Вычислять </vt:lpstr>
      <vt:lpstr>Учимся считать…..</vt:lpstr>
      <vt:lpstr>Прочитай информацию</vt:lpstr>
      <vt:lpstr>Преобразование</vt:lpstr>
      <vt:lpstr>Слайд 8</vt:lpstr>
      <vt:lpstr>Все ли числа одинаковы?</vt:lpstr>
      <vt:lpstr>Подведем  итог</vt:lpstr>
      <vt:lpstr>Домашняя работа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Числовая информация</dc:title>
  <cp:lastModifiedBy>Виктория</cp:lastModifiedBy>
  <cp:revision>17</cp:revision>
  <dcterms:modified xsi:type="dcterms:W3CDTF">2011-09-19T18:45:53Z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192065</vt:lpwstr>
  </property>
  <property fmtid="{D5CDD505-2E9C-101B-9397-08002B2CF9AE}" name="NXPowerLiteSettings" pid="3">
    <vt:lpwstr>F7000400038000</vt:lpwstr>
  </property>
  <property fmtid="{D5CDD505-2E9C-101B-9397-08002B2CF9AE}" name="NXPowerLiteVersion" pid="4">
    <vt:lpwstr>D5.0.3</vt:lpwstr>
  </property>
</Properties>
</file>