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4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2852"/>
            <a:ext cx="88582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БеРёза символ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России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Рисунок 5" descr="1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908036"/>
            <a:ext cx="5643602" cy="4949964"/>
          </a:xfrm>
          <a:prstGeom prst="rect">
            <a:avLst/>
          </a:prstGeom>
        </p:spPr>
      </p:pic>
      <p:sp>
        <p:nvSpPr>
          <p:cNvPr id="8" name="Блок-схема: процесс 7"/>
          <p:cNvSpPr/>
          <p:nvPr/>
        </p:nvSpPr>
        <p:spPr>
          <a:xfrm>
            <a:off x="5715008" y="6429372"/>
            <a:ext cx="1785950" cy="42862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rgbClr val="7030A0"/>
                </a:solidFill>
              </a:rPr>
              <a:t>Выполнил ученик 6 «Б»</a:t>
            </a:r>
          </a:p>
          <a:p>
            <a:pPr algn="ctr"/>
            <a:r>
              <a:rPr lang="ru-RU" sz="1100" dirty="0" smtClean="0">
                <a:solidFill>
                  <a:srgbClr val="7030A0"/>
                </a:solidFill>
              </a:rPr>
              <a:t>Феоктистов  Влад</a:t>
            </a:r>
            <a:endParaRPr lang="ru-RU" sz="11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accent6">
                    <a:lumMod val="75000"/>
                  </a:schemeClr>
                </a:solidFill>
              </a:rPr>
              <a:t> БЕРЕЗА.</a:t>
            </a:r>
            <a:endParaRPr lang="ru-RU" sz="7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071546"/>
            <a:ext cx="8143932" cy="5286388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</a:rPr>
              <a:t>ЕЕ ТЫ ВСЕГДА УЗНАЕШЬ  ПО БЕЛОМУ СТВОЛУ. ЭТО </a:t>
            </a:r>
            <a:endParaRPr lang="en-US" sz="2000" i="1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ЕДИНСТВЕННОЕ  В МИРЕ БЕЛОСТВОЛЬНОЕ  ДЕРЕВО. КОРА  У  БЕРЕЗЫ  СВЕТЛАЯ , СЛОИСТАЯ  . ЕЕ НАЗЫВАЮТ  БЕРЕСТОЙ. БЕРЕСТЯНЫЕ СЛОИ, ТОНКИЕ, УПРУГИЕ И ГИБКИЕ, ЛЕГКО ОТДЕЛЯЮТСЯ  ДРУГ ОТ ДРУГА. ОНИ ЗАЩИЩАЮТ  БЕРЕЗУ ОТ ПЕРЕГРЕВА: БЕЛАЯ БЕРЕСТА ОТРАЖАЕТ ЖГУЧИЕ СОЛНЕЧНЫЕ  ЛУЧИ. ПРИСМОТРИСЬ  К РАЗНЫМ  БЕРЕЗАМ- ОНИ  НЕ  ПОХОЖИ  ОДНА НА  ДРУГУЮ. ЕСТЬ  БЕРЕЗЫ  ПУШИСТЫЕ ,  КАК  БЫ  КУДРЯВЫЕ,  А  ЕСТЬ  ПОВИСЛЫЕ,  В НАРОДЕ  ИХ ТАК И НАЗЫВАЮТ                          «ПЛАКУЧИЕ»(СМОТРИТЕ  РИСУНОК) .  У  ПУШИСТОЙ  БЕРЕЗЫ  ВЕТВИ  ТЯНУТСЯ  КВЕРХУ,  КУДРЯВИТСЯ, А У ПОВИСЛОЙ  СВИСАЮТ  ПОЧТИ  ДО  ЗЕМЛИ,  БУДТО  ОНА  ПЛАЧЕТ.  МОЛОДЫЕ  ВЕТОЧКИ  ПЛАКУЧЕЙ  БЕРЕЗЫ  ПОКРЫТЫ  СМОЛИСТЫМИ  БУГОРОЧКАМИ.</a:t>
            </a:r>
          </a:p>
          <a:p>
            <a:r>
              <a:rPr lang="en-US" sz="2000" b="1" i="1" dirty="0" smtClean="0"/>
              <a:t> </a:t>
            </a:r>
            <a:endParaRPr lang="ru-RU" sz="2000" dirty="0"/>
          </a:p>
        </p:txBody>
      </p:sp>
      <p:pic>
        <p:nvPicPr>
          <p:cNvPr id="6" name="Рисунок 5" descr="1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8"/>
            <a:ext cx="1928794" cy="2285992"/>
          </a:xfrm>
          <a:prstGeom prst="rect">
            <a:avLst/>
          </a:prstGeom>
        </p:spPr>
      </p:pic>
      <p:pic>
        <p:nvPicPr>
          <p:cNvPr id="7" name="Рисунок 6" descr="1532417321577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470528"/>
            <a:ext cx="2000233" cy="2387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dirty="0" i="1" lang="en-US" smtClean="0" sz="2400"/>
              <a:t>      </a:t>
            </a:r>
            <a:r>
              <a:rPr dirty="0" i="1" lang="ru-RU" smtClean="0" sz="2800"/>
              <a:t>Листья у обеих берез тоже разные. У кудрявой похожи на сердечко, сверху гладкие, лоснящиеся, снизу чуть опущенные. А у плакучей заострены ромбиком и гладкие с обеих сторон. Цветки берез, собранные в соцветия – сережки, расцветают, как только появляются первые клейкие листочки. И сразу же прилетают насекомые: они добывают из цветков сладкий сок- нектар и одновременно опыляют их.      </a:t>
            </a:r>
            <a:endParaRPr dirty="0" lang="ru-RU" smtClean="0"/>
          </a:p>
          <a:p>
            <a:pPr>
              <a:buNone/>
            </a:pPr>
            <a:r>
              <a:rPr dirty="0" i="1" lang="en-US" smtClean="0"/>
              <a:t>       </a:t>
            </a:r>
            <a:endParaRPr dirty="0" lang="ru-RU"/>
          </a:p>
        </p:txBody>
      </p:sp>
      <p:pic>
        <p:nvPicPr>
          <p:cNvPr descr="betula_pendula_roth.jpg" id="6" name="Рисунок 5"/>
          <p:cNvPicPr>
            <a:picLocks noChangeAspect="1"/>
          </p:cNvPicPr>
          <p:nvPr/>
        </p:nvPicPr>
        <p:blipFill>
          <a:blip r:embed="rId2"/>
          <a:srcRect r="316"/>
          <a:stretch>
            <a:fillRect/>
          </a:stretch>
        </p:blipFill>
        <p:spPr>
          <a:xfrm>
            <a:off x="571472" y="4214794"/>
            <a:ext cx="2000264" cy="264320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5720" y="3714752"/>
            <a:ext cx="2500330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ru-RU" smtClean="0"/>
              <a:t>Лист плакучей  берёзы</a:t>
            </a:r>
            <a:endParaRPr dirty="0" lang="ru-RU"/>
          </a:p>
        </p:txBody>
      </p:sp>
      <p:pic>
        <p:nvPicPr>
          <p:cNvPr descr="bereza_1.jpg" id="8" name="Рисунок 7"/>
          <p:cNvPicPr>
            <a:picLocks noChangeAspect="1"/>
          </p:cNvPicPr>
          <p:nvPr/>
        </p:nvPicPr>
        <p:blipFill>
          <a:blip r:embed="rId3"/>
          <a:srcRect b="90"/>
          <a:stretch>
            <a:fillRect/>
          </a:stretch>
        </p:blipFill>
        <p:spPr>
          <a:xfrm>
            <a:off x="6572264" y="5072050"/>
            <a:ext cx="1428760" cy="17859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857884" y="4572008"/>
            <a:ext cx="2714644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ru-RU" smtClean="0"/>
              <a:t>Лист  кудрявой берёзы</a:t>
            </a:r>
            <a:endParaRPr dirty="0" lang="ru-RU"/>
          </a:p>
        </p:txBody>
      </p:sp>
      <p:pic>
        <p:nvPicPr>
          <p:cNvPr descr="0_58ee1_ef1abea3_XL.jpeg" id="10" name="Рисунок 9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3286116" y="4539549"/>
            <a:ext cx="2428892" cy="231845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286116" y="4143380"/>
            <a:ext cx="242889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ru-RU" smtClean="0"/>
              <a:t>Серёжки берёзы</a:t>
            </a:r>
            <a:endParaRPr dirty="0" lang="ru-RU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9929_bereza.jpg" id="7" name="Рисунок 6"/>
          <p:cNvPicPr>
            <a:picLocks noChangeAspect="1"/>
          </p:cNvPicPr>
          <p:nvPr/>
        </p:nvPicPr>
        <p:blipFill>
          <a:blip r:embed="rId2"/>
          <a:srcRect b="106" r="66"/>
          <a:stretch>
            <a:fillRect/>
          </a:stretch>
        </p:blipFill>
        <p:spPr>
          <a:xfrm>
            <a:off x="4714844" y="3428976"/>
            <a:ext cx="4429156" cy="34290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964277">
            <a:off x="100163" y="120614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i="1" lang="ru-RU" smtClean="0" sz="2400">
                <a:solidFill>
                  <a:srgbClr val="FF0000"/>
                </a:solidFill>
              </a:rPr>
              <a:t>Поздней осенью березы плодоносят. Их плоды- крохотные, очень легкие орешки, каждый не больше спичечной головки. У всех орешков есть по два овальных крылышка. Ветер срывает орешки, и они летят, повинуясь воздушному потоку, пока не упадут. Одного летуна склюнет птица, другого подберет грызун, а третий попадет в подходящую почву, перезимует и весной прорастет. Годам к пятидесяти береза вырастает с десятиэтажный дом. К семидесяти ее век закончится.</a:t>
            </a:r>
            <a:endParaRPr dirty="0" lang="ru-RU" sz="2400">
              <a:solidFill>
                <a:srgbClr val="FF0000"/>
              </a:solidFill>
            </a:endParaRPr>
          </a:p>
        </p:txBody>
      </p:sp>
      <p:pic>
        <p:nvPicPr>
          <p:cNvPr descr="45039064_betula_pubescens_big01.jpg"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93842"/>
            <a:ext cx="2571736" cy="3264158"/>
          </a:xfrm>
          <a:prstGeom prst="rect">
            <a:avLst/>
          </a:prstGeom>
        </p:spPr>
      </p:pic>
      <p:pic>
        <p:nvPicPr>
          <p:cNvPr descr="bereza3.jpg"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500958" y="-1"/>
            <a:ext cx="1643042" cy="2132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b="1" dirty="0" lang="ru-RU" smtClean="0" sz="2500"/>
              <a:t> Из березовой древесины делают мебель. Береста идет на коробы и туески. Березовые почки и листья используют при изготовлении лекарств.</a:t>
            </a:r>
          </a:p>
          <a:p>
            <a:pPr lvl="0">
              <a:buNone/>
            </a:pPr>
            <a:r>
              <a:rPr dirty="0" i="1" lang="ru-RU" smtClean="0" sz="4500"/>
              <a:t> Отгадай загадки:        </a:t>
            </a:r>
            <a:endParaRPr dirty="0" lang="ru-RU" smtClean="0" sz="4500"/>
          </a:p>
          <a:p>
            <a:pPr lvl="0">
              <a:buNone/>
            </a:pPr>
            <a:r>
              <a:rPr b="1" dirty="0" i="1" lang="ru-RU" smtClean="0"/>
              <a:t>                                                               Русская красавица стоит на поляне,</a:t>
            </a:r>
          </a:p>
          <a:p>
            <a:pPr>
              <a:buNone/>
            </a:pPr>
            <a:r>
              <a:rPr b="1" dirty="0" i="1" lang="ru-RU" smtClean="0"/>
              <a:t>                                                            В зеленой кофточке, в белом сарафане.</a:t>
            </a:r>
          </a:p>
          <a:p>
            <a:pPr lvl="0">
              <a:buNone/>
            </a:pPr>
            <a:r>
              <a:rPr b="1" dirty="0" i="1" lang="ru-RU" smtClean="0"/>
              <a:t>                                                                     Кудрявая, нарядная, белая.</a:t>
            </a:r>
          </a:p>
          <a:p>
            <a:endParaRPr dirty="0" i="1" lang="ru-RU" smtClean="0"/>
          </a:p>
          <a:p>
            <a:pPr>
              <a:buNone/>
            </a:pPr>
            <a:r>
              <a:rPr b="1" dirty="0" i="1" lang="ru-RU" smtClean="0"/>
              <a:t>                                                                    Зелена, а не луг, бела, а не снег,</a:t>
            </a:r>
          </a:p>
          <a:p>
            <a:pPr>
              <a:buNone/>
            </a:pPr>
            <a:r>
              <a:rPr b="1" dirty="0" i="1" lang="ru-RU" smtClean="0"/>
              <a:t>                                                                              Кудрява, а без волос.</a:t>
            </a:r>
          </a:p>
          <a:p>
            <a:pPr>
              <a:buNone/>
            </a:pPr>
            <a:r>
              <a:rPr dirty="0" i="1" lang="ru-RU" smtClean="0"/>
              <a:t> </a:t>
            </a:r>
            <a:endParaRPr dirty="0" lang="ru-RU" smtClean="0"/>
          </a:p>
          <a:p>
            <a:pPr>
              <a:buNone/>
            </a:pPr>
            <a:r>
              <a:rPr b="1" dirty="0" i="1" lang="ru-RU" smtClean="0"/>
              <a:t>   Чуть солнце пригрело откосы                                                                                                           Вся в белое платье одета, </a:t>
            </a:r>
          </a:p>
          <a:p>
            <a:pPr>
              <a:buNone/>
            </a:pPr>
            <a:r>
              <a:rPr b="1" dirty="0" i="1" lang="ru-RU" smtClean="0"/>
              <a:t>  И стало в лесу теплей,                                                                                                                         В сережках, в листве кружевной,</a:t>
            </a:r>
          </a:p>
          <a:p>
            <a:pPr>
              <a:buNone/>
            </a:pPr>
            <a:r>
              <a:rPr b="1" dirty="0" i="1" lang="ru-RU" smtClean="0"/>
              <a:t>  Березка зеленые косы                                                                                                                            Встречает горячее лето</a:t>
            </a:r>
          </a:p>
          <a:p>
            <a:pPr>
              <a:buNone/>
            </a:pPr>
            <a:r>
              <a:rPr b="1" dirty="0" i="1" lang="ru-RU" smtClean="0"/>
              <a:t>  Развесила с тонких ветвей                                                                                                                 Она на опушке лесной. </a:t>
            </a:r>
          </a:p>
          <a:p>
            <a:pPr>
              <a:buNone/>
            </a:pPr>
            <a:r>
              <a:rPr b="1" dirty="0" lang="ru-RU" smtClean="0"/>
              <a:t> </a:t>
            </a:r>
          </a:p>
          <a:p>
            <a:pPr>
              <a:buNone/>
            </a:pPr>
            <a:r>
              <a:rPr b="1" dirty="0" i="1" lang="ru-RU" smtClean="0"/>
              <a:t> </a:t>
            </a:r>
          </a:p>
          <a:p>
            <a:pPr>
              <a:buNone/>
            </a:pPr>
            <a:r>
              <a:rPr b="1" dirty="0" i="1" lang="ru-RU" smtClean="0"/>
              <a:t> Гроза ли над ней пронесется,                                                                                                               Наряд ее мягкий чудесен,</a:t>
            </a:r>
          </a:p>
          <a:p>
            <a:pPr>
              <a:buNone/>
            </a:pPr>
            <a:r>
              <a:rPr b="1" dirty="0" i="1" lang="ru-RU" smtClean="0"/>
              <a:t> Туманная ляжет ли мгла,-                                                                                                                    Нет дерева  сердцу милей,-</a:t>
            </a:r>
          </a:p>
          <a:p>
            <a:pPr>
              <a:buNone/>
            </a:pPr>
            <a:r>
              <a:rPr b="1" dirty="0" i="1" lang="ru-RU" smtClean="0"/>
              <a:t>Дождинки встряхнув, улыбнется                                                                                                        И  сколько задумчивых песен</a:t>
            </a:r>
          </a:p>
          <a:p>
            <a:pPr>
              <a:buNone/>
            </a:pPr>
            <a:r>
              <a:rPr b="1" dirty="0" i="1" lang="ru-RU" smtClean="0"/>
              <a:t>Березка- и вновь весела.                                                                                                                           Поётся в народе о ней !!! </a:t>
            </a:r>
          </a:p>
          <a:p>
            <a:pPr>
              <a:buNone/>
            </a:pPr>
            <a:r>
              <a:rPr b="1" dirty="0" i="1" lang="ru-RU" smtClean="0"/>
              <a:t>    </a:t>
            </a:r>
          </a:p>
          <a:p>
            <a:pPr>
              <a:buNone/>
            </a:pPr>
            <a:r>
              <a:rPr b="1" dirty="0" i="1" lang="ru-RU" smtClean="0"/>
              <a:t> </a:t>
            </a:r>
          </a:p>
          <a:p>
            <a:pPr>
              <a:buNone/>
            </a:pPr>
            <a:r>
              <a:rPr b="1" dirty="0" i="1" lang="ru-RU" smtClean="0"/>
              <a:t>   </a:t>
            </a:r>
          </a:p>
          <a:p>
            <a:pPr>
              <a:buNone/>
            </a:pPr>
            <a:r>
              <a:rPr dirty="0" i="1" lang="ru-RU" smtClean="0"/>
              <a:t> </a:t>
            </a:r>
            <a:endParaRPr dirty="0" lang="ru-RU" smtClean="0"/>
          </a:p>
          <a:p>
            <a:pPr>
              <a:buNone/>
            </a:pPr>
            <a:r>
              <a:rPr b="1" dirty="0" i="1" lang="ru-RU" smtClean="0"/>
              <a:t>                                                                             Он делит с ней радость и слезы,</a:t>
            </a:r>
          </a:p>
          <a:p>
            <a:pPr>
              <a:buNone/>
            </a:pPr>
            <a:r>
              <a:rPr b="1" dirty="0" i="1" lang="ru-RU" smtClean="0"/>
              <a:t>                                                                                        И так уж она хороша,</a:t>
            </a:r>
          </a:p>
          <a:p>
            <a:pPr>
              <a:buNone/>
            </a:pPr>
            <a:r>
              <a:rPr b="1" dirty="0" i="1" lang="ru-RU" smtClean="0"/>
              <a:t>                                                                              Что кажется: в шуме березы</a:t>
            </a:r>
          </a:p>
          <a:p>
            <a:pPr>
              <a:buNone/>
            </a:pPr>
            <a:r>
              <a:rPr b="1" dirty="0" i="1" lang="ru-RU" smtClean="0"/>
              <a:t>                                                                                  Есть русская наша душа.</a:t>
            </a:r>
          </a:p>
          <a:p>
            <a:endParaRPr dirty="0" lang="ru-RU"/>
          </a:p>
        </p:txBody>
      </p:sp>
      <p:sp>
        <p:nvSpPr>
          <p:cNvPr id="5" name="Прямоугольник 4"/>
          <p:cNvSpPr/>
          <p:nvPr/>
        </p:nvSpPr>
        <p:spPr>
          <a:xfrm rot="10800000">
            <a:off x="4500562" y="1714488"/>
            <a:ext cx="785818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ru-RU" smtClean="0" sz="1200">
                <a:solidFill>
                  <a:schemeClr val="accent6">
                    <a:lumMod val="75000"/>
                  </a:schemeClr>
                </a:solidFill>
              </a:rPr>
              <a:t>берёза</a:t>
            </a:r>
            <a:endParaRPr dirty="0" lang="ru-RU" sz="120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descr="Birch1-520x390.jpg"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857628"/>
            <a:ext cx="3643305" cy="3000372"/>
          </a:xfrm>
          <a:prstGeom prst="rect">
            <a:avLst/>
          </a:prstGeom>
        </p:spPr>
      </p:pic>
      <p:pic>
        <p:nvPicPr>
          <p:cNvPr descr="14739.jpg"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86190"/>
            <a:ext cx="2928926" cy="3071810"/>
          </a:xfrm>
          <a:prstGeom prst="rect">
            <a:avLst/>
          </a:prstGeom>
        </p:spPr>
      </p:pic>
      <p:pic>
        <p:nvPicPr>
          <p:cNvPr descr="1308752382_bereza.jpg"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2071654"/>
            <a:ext cx="2643206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408</Words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 БЕРЕЗА.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2011-09-21T05:59:46Z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349230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