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Default ContentType="image/gif" Extension="gif"/>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70" r:id="rId11"/>
    <p:sldId id="265" r:id="rId12"/>
    <p:sldId id="269" r:id="rId13"/>
    <p:sldId id="266" r:id="rId14"/>
    <p:sldId id="267" r:id="rId15"/>
    <p:sldId id="268"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24" autoAdjust="0"/>
    <p:restoredTop sz="94660"/>
  </p:normalViewPr>
  <p:slideViewPr>
    <p:cSldViewPr>
      <p:cViewPr>
        <p:scale>
          <a:sx n="100" d="100"/>
          <a:sy n="100" d="100"/>
        </p:scale>
        <p:origin x="-306" y="-1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17.04.2013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ru.wikipedia.org/wiki/%D0%A4%D0%B0%D0%B9%D0%BB:Tarantula.jpg" TargetMode="External"/><Relationship Id="rId1" Type="http://schemas.openxmlformats.org/officeDocument/2006/relationships/slideLayout" Target="../slideLayouts/slideLayout1.xml"/><Relationship Id="rId6" Type="http://schemas.openxmlformats.org/officeDocument/2006/relationships/hyperlink" Target="http://ru.wikipedia.org/wiki/%D0%A4%D0%B0%D0%B9%D0%BB:Argyroneta_aquatica_Paar.jpg" TargetMode="External"/><Relationship Id="rId5" Type="http://schemas.openxmlformats.org/officeDocument/2006/relationships/image" Target="../media/image4.jpeg"/><Relationship Id="rId10" Type="http://schemas.openxmlformats.org/officeDocument/2006/relationships/image" Target="../media/image7.jpeg"/><Relationship Id="rId4" Type="http://schemas.openxmlformats.org/officeDocument/2006/relationships/hyperlink" Target="http://ru.wikipedia.org/wiki/%D0%A4%D0%B0%D0%B9%D0%BB:LasiodoraParahybana8L.jpg" TargetMode="External"/><Relationship Id="rId9" Type="http://schemas.openxmlformats.org/officeDocument/2006/relationships/hyperlink" Target="http://www.bugaga.ru/uploads/posts/2009-06/1244901525_07-banana-spider.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ru.wikipedia.org/wiki/%D0%A4%D0%B0%D0%B9%D0%BB:Wasserspinne.jpg"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ru.wikipedia.org/wiki/%D0%A4%D0%B0%D0%B9%D0%BB:Argyroneta_aquatica_Paar.jpg" TargetMode="Externa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000240"/>
            <a:ext cx="7929618" cy="571503"/>
          </a:xfrm>
        </p:spPr>
        <p:txBody>
          <a:bodyPr>
            <a:noAutofit/>
          </a:bodyPr>
          <a:lstStyle/>
          <a:p>
            <a:pPr algn="ctr"/>
            <a:r>
              <a:rPr lang="ru-RU" sz="6600" dirty="0" smtClean="0"/>
              <a:t>Пауки</a:t>
            </a:r>
            <a:endParaRPr lang="ru-RU" sz="6600" dirty="0"/>
          </a:p>
        </p:txBody>
      </p:sp>
      <p:sp>
        <p:nvSpPr>
          <p:cNvPr id="3" name="Подзаголовок 2"/>
          <p:cNvSpPr>
            <a:spLocks noGrp="1"/>
          </p:cNvSpPr>
          <p:nvPr>
            <p:ph type="subTitle" idx="1"/>
          </p:nvPr>
        </p:nvSpPr>
        <p:spPr>
          <a:xfrm>
            <a:off x="2857488" y="3429000"/>
            <a:ext cx="4572000" cy="3429000"/>
          </a:xfrm>
        </p:spPr>
        <p:txBody>
          <a:bodyPr>
            <a:normAutofit fontScale="70000" lnSpcReduction="20000"/>
          </a:bodyPr>
          <a:lstStyle/>
          <a:p>
            <a:r>
              <a:rPr lang="ru-RU" dirty="0" smtClean="0">
                <a:solidFill>
                  <a:srgbClr val="FF0000"/>
                </a:solidFill>
              </a:rPr>
              <a:t>На тоненькой ветке висят паутинки.</a:t>
            </a:r>
            <a:br>
              <a:rPr lang="ru-RU" dirty="0" smtClean="0">
                <a:solidFill>
                  <a:srgbClr val="FF0000"/>
                </a:solidFill>
              </a:rPr>
            </a:br>
            <a:r>
              <a:rPr lang="ru-RU" dirty="0" smtClean="0">
                <a:solidFill>
                  <a:srgbClr val="FF0000"/>
                </a:solidFill>
              </a:rPr>
              <a:t>Из них </a:t>
            </a:r>
            <a:r>
              <a:rPr lang="ru-RU" dirty="0" err="1" smtClean="0">
                <a:solidFill>
                  <a:srgbClr val="FF0000"/>
                </a:solidFill>
              </a:rPr>
              <a:t>паучата</a:t>
            </a:r>
            <a:r>
              <a:rPr lang="ru-RU" dirty="0" smtClean="0">
                <a:solidFill>
                  <a:srgbClr val="FF0000"/>
                </a:solidFill>
              </a:rPr>
              <a:t> рисуют картинки.</a:t>
            </a:r>
            <a:br>
              <a:rPr lang="ru-RU" dirty="0" smtClean="0">
                <a:solidFill>
                  <a:srgbClr val="FF0000"/>
                </a:solidFill>
              </a:rPr>
            </a:br>
            <a:r>
              <a:rPr lang="ru-RU" dirty="0" smtClean="0">
                <a:solidFill>
                  <a:srgbClr val="FF0000"/>
                </a:solidFill>
              </a:rPr>
              <a:t>Сегодня по плану урок рисованья.</a:t>
            </a:r>
            <a:br>
              <a:rPr lang="ru-RU" dirty="0" smtClean="0">
                <a:solidFill>
                  <a:srgbClr val="FF0000"/>
                </a:solidFill>
              </a:rPr>
            </a:br>
            <a:r>
              <a:rPr lang="ru-RU" dirty="0" smtClean="0">
                <a:solidFill>
                  <a:srgbClr val="FF0000"/>
                </a:solidFill>
              </a:rPr>
              <a:t>Им важный паук объясняет заданье:</a:t>
            </a:r>
            <a:br>
              <a:rPr lang="ru-RU" dirty="0" smtClean="0">
                <a:solidFill>
                  <a:srgbClr val="FF0000"/>
                </a:solidFill>
              </a:rPr>
            </a:br>
            <a:r>
              <a:rPr lang="ru-RU" dirty="0" smtClean="0">
                <a:solidFill>
                  <a:srgbClr val="FF0000"/>
                </a:solidFill>
              </a:rPr>
              <a:t>"Возьмите росинку, добавьте рассвета,</a:t>
            </a:r>
            <a:br>
              <a:rPr lang="ru-RU" dirty="0" smtClean="0">
                <a:solidFill>
                  <a:srgbClr val="FF0000"/>
                </a:solidFill>
              </a:rPr>
            </a:br>
            <a:r>
              <a:rPr lang="ru-RU" dirty="0" smtClean="0">
                <a:solidFill>
                  <a:srgbClr val="FF0000"/>
                </a:solidFill>
              </a:rPr>
              <a:t>Измерьте на глаз расстоянье до лета,</a:t>
            </a:r>
            <a:br>
              <a:rPr lang="ru-RU" dirty="0" smtClean="0">
                <a:solidFill>
                  <a:srgbClr val="FF0000"/>
                </a:solidFill>
              </a:rPr>
            </a:br>
            <a:r>
              <a:rPr lang="ru-RU" dirty="0" smtClean="0">
                <a:solidFill>
                  <a:srgbClr val="FF0000"/>
                </a:solidFill>
              </a:rPr>
              <a:t>Поймайте на слух полет стрекозы</a:t>
            </a:r>
            <a:br>
              <a:rPr lang="ru-RU" dirty="0" smtClean="0">
                <a:solidFill>
                  <a:srgbClr val="FF0000"/>
                </a:solidFill>
              </a:rPr>
            </a:br>
            <a:r>
              <a:rPr lang="ru-RU" dirty="0" smtClean="0">
                <a:solidFill>
                  <a:srgbClr val="FF0000"/>
                </a:solidFill>
              </a:rPr>
              <a:t>И капельку влейте сосновой слезы,</a:t>
            </a:r>
            <a:br>
              <a:rPr lang="ru-RU" dirty="0" smtClean="0">
                <a:solidFill>
                  <a:srgbClr val="FF0000"/>
                </a:solidFill>
              </a:rPr>
            </a:br>
            <a:r>
              <a:rPr lang="ru-RU" dirty="0" smtClean="0">
                <a:solidFill>
                  <a:srgbClr val="FF0000"/>
                </a:solidFill>
              </a:rPr>
              <a:t>И лапкой проворной весело, смело -</a:t>
            </a:r>
            <a:br>
              <a:rPr lang="ru-RU" dirty="0" smtClean="0">
                <a:solidFill>
                  <a:srgbClr val="FF0000"/>
                </a:solidFill>
              </a:rPr>
            </a:br>
            <a:r>
              <a:rPr lang="ru-RU" dirty="0" smtClean="0">
                <a:solidFill>
                  <a:srgbClr val="FF0000"/>
                </a:solidFill>
              </a:rPr>
              <a:t>Вперед, </a:t>
            </a:r>
            <a:r>
              <a:rPr lang="ru-RU" dirty="0" err="1" smtClean="0">
                <a:solidFill>
                  <a:srgbClr val="FF0000"/>
                </a:solidFill>
              </a:rPr>
              <a:t>паучата</a:t>
            </a:r>
            <a:r>
              <a:rPr lang="ru-RU" dirty="0" smtClean="0">
                <a:solidFill>
                  <a:srgbClr val="FF0000"/>
                </a:solidFill>
              </a:rPr>
              <a:t>, скорее за дело!"</a:t>
            </a:r>
            <a:br>
              <a:rPr lang="ru-RU" dirty="0" smtClean="0">
                <a:solidFill>
                  <a:srgbClr val="FF0000"/>
                </a:solidFill>
              </a:rPr>
            </a:br>
            <a:r>
              <a:rPr lang="ru-RU" dirty="0" smtClean="0">
                <a:solidFill>
                  <a:srgbClr val="FF0000"/>
                </a:solidFill>
              </a:rPr>
              <a:t>И замер у ветки шалун - ветерок,</a:t>
            </a:r>
            <a:br>
              <a:rPr lang="ru-RU" dirty="0" smtClean="0">
                <a:solidFill>
                  <a:srgbClr val="FF0000"/>
                </a:solidFill>
              </a:rPr>
            </a:br>
            <a:r>
              <a:rPr lang="ru-RU" dirty="0" smtClean="0">
                <a:solidFill>
                  <a:srgbClr val="FF0000"/>
                </a:solidFill>
              </a:rPr>
              <a:t>Чтоб вздохом своим не сорвать им урок.</a:t>
            </a:r>
          </a:p>
          <a:p>
            <a:r>
              <a:rPr lang="ru-RU" dirty="0" smtClean="0">
                <a:solidFill>
                  <a:srgbClr val="FF0000"/>
                </a:solidFill>
              </a:rPr>
              <a:t/>
            </a:r>
            <a:br>
              <a:rPr lang="ru-RU" dirty="0" smtClean="0">
                <a:solidFill>
                  <a:srgbClr val="FF0000"/>
                </a:solidFill>
              </a:rPr>
            </a:br>
            <a:endParaRPr lang="ru-RU" dirty="0">
              <a:solidFill>
                <a:srgbClr val="FF0000"/>
              </a:solidFill>
            </a:endParaRPr>
          </a:p>
        </p:txBody>
      </p:sp>
      <p:pic>
        <p:nvPicPr>
          <p:cNvPr id="4" name="Рисунок 3" descr="Тарантулы">
            <a:hlinkClick r:id="rId2" tooltip="Тарантулы"/>
          </p:cNvPr>
          <p:cNvPicPr/>
          <p:nvPr/>
        </p:nvPicPr>
        <p:blipFill>
          <a:blip r:embed="rId3"/>
          <a:srcRect/>
          <a:stretch>
            <a:fillRect/>
          </a:stretch>
        </p:blipFill>
        <p:spPr bwMode="auto">
          <a:xfrm>
            <a:off x="6215074" y="285728"/>
            <a:ext cx="2624455" cy="3491230"/>
          </a:xfrm>
          <a:prstGeom prst="rect">
            <a:avLst/>
          </a:prstGeom>
          <a:noFill/>
          <a:ln w="9525">
            <a:noFill/>
            <a:miter lim="800000"/>
            <a:headEnd/>
            <a:tailEnd/>
          </a:ln>
        </p:spPr>
      </p:pic>
      <p:pic>
        <p:nvPicPr>
          <p:cNvPr id="5" name="Рисунок 4" descr="http://upload.wikimedia.org/wikipedia/commons/thumb/e/e0/LasiodoraParahybana8L.jpg/200px-LasiodoraParahybana8L.jpg">
            <a:hlinkClick r:id="rId4"/>
          </p:cNvPr>
          <p:cNvPicPr/>
          <p:nvPr/>
        </p:nvPicPr>
        <p:blipFill>
          <a:blip r:embed="rId5"/>
          <a:srcRect/>
          <a:stretch>
            <a:fillRect/>
          </a:stretch>
        </p:blipFill>
        <p:spPr bwMode="auto">
          <a:xfrm>
            <a:off x="3571868" y="428604"/>
            <a:ext cx="1899920" cy="1424940"/>
          </a:xfrm>
          <a:prstGeom prst="rect">
            <a:avLst/>
          </a:prstGeom>
          <a:noFill/>
          <a:ln w="9525">
            <a:noFill/>
            <a:miter lim="800000"/>
            <a:headEnd/>
            <a:tailEnd/>
          </a:ln>
        </p:spPr>
      </p:pic>
      <p:pic>
        <p:nvPicPr>
          <p:cNvPr id="6" name="Рисунок 5" descr="Серебрянка (паук)">
            <a:hlinkClick r:id="rId6" tooltip="&quot;Серебрянка (паук)&quot;"/>
          </p:cNvPr>
          <p:cNvPicPr/>
          <p:nvPr/>
        </p:nvPicPr>
        <p:blipFill>
          <a:blip r:embed="rId7"/>
          <a:srcRect/>
          <a:stretch>
            <a:fillRect/>
          </a:stretch>
        </p:blipFill>
        <p:spPr bwMode="auto">
          <a:xfrm>
            <a:off x="357158" y="500042"/>
            <a:ext cx="2624455" cy="1959610"/>
          </a:xfrm>
          <a:prstGeom prst="rect">
            <a:avLst/>
          </a:prstGeom>
          <a:noFill/>
          <a:ln w="9525">
            <a:noFill/>
            <a:miter lim="800000"/>
            <a:headEnd/>
            <a:tailEnd/>
          </a:ln>
        </p:spPr>
      </p:pic>
      <p:pic>
        <p:nvPicPr>
          <p:cNvPr id="13314" name="Picture 2" descr="Картинка 16 из 160600"/>
          <p:cNvPicPr>
            <a:picLocks noChangeAspect="1" noChangeArrowheads="1"/>
          </p:cNvPicPr>
          <p:nvPr/>
        </p:nvPicPr>
        <p:blipFill>
          <a:blip r:embed="rId8" cstate="print"/>
          <a:srcRect/>
          <a:stretch>
            <a:fillRect/>
          </a:stretch>
        </p:blipFill>
        <p:spPr bwMode="auto">
          <a:xfrm>
            <a:off x="285720" y="3929066"/>
            <a:ext cx="2357454" cy="2380476"/>
          </a:xfrm>
          <a:prstGeom prst="rect">
            <a:avLst/>
          </a:prstGeom>
          <a:noFill/>
        </p:spPr>
      </p:pic>
      <p:pic>
        <p:nvPicPr>
          <p:cNvPr id="8" name="Рисунок 7" descr="10 самых ядовитых животных на планете">
            <a:hlinkClick r:id="rId9"/>
          </p:cNvPr>
          <p:cNvPicPr/>
          <p:nvPr/>
        </p:nvPicPr>
        <p:blipFill>
          <a:blip r:embed="rId10"/>
          <a:srcRect/>
          <a:stretch>
            <a:fillRect/>
          </a:stretch>
        </p:blipFill>
        <p:spPr bwMode="auto">
          <a:xfrm>
            <a:off x="7072330" y="4572008"/>
            <a:ext cx="1785936" cy="14287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Паук эрезус</a:t>
            </a:r>
            <a:endParaRPr lang="ru-RU" dirty="0"/>
          </a:p>
        </p:txBody>
      </p:sp>
      <p:sp>
        <p:nvSpPr>
          <p:cNvPr id="3" name="Содержимое 2"/>
          <p:cNvSpPr>
            <a:spLocks noGrp="1"/>
          </p:cNvSpPr>
          <p:nvPr>
            <p:ph idx="1"/>
          </p:nvPr>
        </p:nvSpPr>
        <p:spPr>
          <a:xfrm>
            <a:off x="0" y="1285860"/>
            <a:ext cx="9144000" cy="5572140"/>
          </a:xfrm>
        </p:spPr>
        <p:txBody>
          <a:bodyPr>
            <a:normAutofit fontScale="77500" lnSpcReduction="20000"/>
          </a:bodyPr>
          <a:lstStyle/>
          <a:p>
            <a:r>
              <a:rPr lang="ru-RU" dirty="0" smtClean="0">
                <a:solidFill>
                  <a:schemeClr val="tx1"/>
                </a:solidFill>
              </a:rPr>
              <a:t> </a:t>
            </a:r>
            <a:r>
              <a:rPr lang="ru-RU" dirty="0" smtClean="0">
                <a:solidFill>
                  <a:srgbClr val="FF0000"/>
                </a:solidFill>
              </a:rPr>
              <a:t>Эрезус – редкий исчезающий вид. </a:t>
            </a:r>
            <a:r>
              <a:rPr lang="ru-RU" dirty="0" smtClean="0">
                <a:solidFill>
                  <a:schemeClr val="tx1"/>
                </a:solidFill>
              </a:rPr>
              <a:t>На юге России, в степных зонах, он ещё встречается, а в некоторых странах уже исчез полностью, как, например, на Британских островах. Последний паук в Великобритании был пойман а 1906 году и был по счёту 7 изловленным экземпляром предыдущие 90 лет. </a:t>
            </a:r>
          </a:p>
          <a:p>
            <a:r>
              <a:rPr lang="ru-RU" dirty="0" smtClean="0">
                <a:solidFill>
                  <a:schemeClr val="tx1"/>
                </a:solidFill>
              </a:rPr>
              <a:t>Селятся эрезусы в степях и пустынях, но особенно холмистую местность поросшую травами и мелким кустарником. Здесь, как правило, на южной стороне холма они роют неглубокую вертикальную норку глубиной в 5 – 7 сантиметров. Изнутри норка обтягивается шелком, от части шелковой обивки выступает и над землёй в виде крыши. От  козырька до ближайшего куста тянутся крест – накрест </a:t>
            </a:r>
            <a:r>
              <a:rPr lang="ru-RU" dirty="0" err="1" smtClean="0">
                <a:solidFill>
                  <a:schemeClr val="tx1"/>
                </a:solidFill>
              </a:rPr>
              <a:t>сетисилки</a:t>
            </a:r>
            <a:r>
              <a:rPr lang="ru-RU" dirty="0" smtClean="0">
                <a:solidFill>
                  <a:schemeClr val="tx1"/>
                </a:solidFill>
              </a:rPr>
              <a:t>. Они очень прочные и могут выдержать даже крупное и сильное насекомое.</a:t>
            </a:r>
          </a:p>
          <a:p>
            <a:endParaRPr lang="ru-RU"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00B0F0"/>
                </a:solidFill>
              </a:rPr>
              <a:t>Паук - сенокосец</a:t>
            </a:r>
            <a:endParaRPr lang="ru-RU" dirty="0">
              <a:solidFill>
                <a:srgbClr val="00B0F0"/>
              </a:solidFill>
            </a:endParaRPr>
          </a:p>
        </p:txBody>
      </p:sp>
      <p:sp>
        <p:nvSpPr>
          <p:cNvPr id="3" name="Содержимое 2"/>
          <p:cNvSpPr>
            <a:spLocks noGrp="1"/>
          </p:cNvSpPr>
          <p:nvPr>
            <p:ph idx="1"/>
          </p:nvPr>
        </p:nvSpPr>
        <p:spPr/>
        <p:txBody>
          <a:bodyPr>
            <a:normAutofit fontScale="55000" lnSpcReduction="20000"/>
          </a:bodyPr>
          <a:lstStyle/>
          <a:p>
            <a:r>
              <a:rPr lang="ru-RU" dirty="0" smtClean="0">
                <a:solidFill>
                  <a:schemeClr val="tx1"/>
                </a:solidFill>
              </a:rPr>
              <a:t>Этого паукообразного встречал каждый. Его имя сенокосец (в простонародии </a:t>
            </a:r>
            <a:r>
              <a:rPr lang="ru-RU" dirty="0" err="1" smtClean="0">
                <a:solidFill>
                  <a:schemeClr val="tx1"/>
                </a:solidFill>
              </a:rPr>
              <a:t>касикасиножка</a:t>
            </a:r>
            <a:r>
              <a:rPr lang="ru-RU" dirty="0" smtClean="0">
                <a:solidFill>
                  <a:schemeClr val="tx1"/>
                </a:solidFill>
              </a:rPr>
              <a:t>), и отличить его от других пауков очень легко. Никто не имеет таких длинных и тонких ног и смешного тела. </a:t>
            </a:r>
          </a:p>
          <a:p>
            <a:r>
              <a:rPr lang="ru-RU" dirty="0" smtClean="0">
                <a:solidFill>
                  <a:schemeClr val="tx1"/>
                </a:solidFill>
              </a:rPr>
              <a:t>Когда смотришь на него, поражаешься, как это существо вообще умудряется выжить. Но не так прост сенокосец, как это кажется на первый взгляд. Попробуйте схватить, его за ногу и она … отпадёт. Паук легко расстанется с конечностью. А чего переживать, если есть ещё 7 ног в запасе!</a:t>
            </a:r>
          </a:p>
          <a:p>
            <a:r>
              <a:rPr lang="ru-RU" dirty="0" smtClean="0">
                <a:solidFill>
                  <a:schemeClr val="tx1"/>
                </a:solidFill>
              </a:rPr>
              <a:t>Сенокосцы распространены очень широко, от тропических до полярных стран, встречаются практически повсюду, как в полях и лесах, так и высушенных зноем пустынях. Некоторые виды обитают высоко в горах на границе с вечными снегами. И, конечно, их можно увидеть в посёлках и городах, где они чувствуют себя комфортно. </a:t>
            </a:r>
          </a:p>
          <a:p>
            <a:r>
              <a:rPr lang="ru-RU" dirty="0" smtClean="0">
                <a:solidFill>
                  <a:schemeClr val="tx1"/>
                </a:solidFill>
              </a:rPr>
              <a:t>Большинство сенокосцев ведут ночной образ жизни, но среди них много таких, которые не боятся солнечного света, но и легко переносят зной. Обычно они днюют и ночуют где придётся, особенно не заботясь об укромном убежище. Правда, среди сенокосцев, особенно мелких, немало таких, кто предпочитает влажные место обитания и постоянно живут в лесной подстилке, влажных мхах и близ водоёмов.</a:t>
            </a:r>
          </a:p>
        </p:txBody>
      </p:sp>
    </p:spTree>
  </p:cSld>
  <p:clrMapOvr>
    <a:masterClrMapping/>
  </p:clrMapOvr>
  <p:timing>
    <p:tnLst>
      <p:par>
        <p:cTn id="1" dur="indefinite" restart="never" nodeType="tmRoot"/>
      </p:par>
    </p:tnLst>
  </p:timing>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5357818" cy="6858000"/>
          </a:xfrm>
        </p:spPr>
        <p:txBody>
          <a:bodyPr>
            <a:normAutofit fontScale="77500" lnSpcReduction="20000"/>
          </a:bodyPr>
          <a:lstStyle/>
          <a:p>
            <a:r>
              <a:rPr dirty="0" lang="ru-RU" smtClean="0">
                <a:solidFill>
                  <a:schemeClr val="tx1"/>
                </a:solidFill>
              </a:rPr>
              <a:t>Яйца сенокосцы откладывают в почву, во влажный мох или под опавшую листву. Самка делает несколько кладок, общее число яиц может достигать 600. </a:t>
            </a:r>
          </a:p>
          <a:p>
            <a:r>
              <a:rPr dirty="0" lang="ru-RU" smtClean="0">
                <a:solidFill>
                  <a:schemeClr val="tx1"/>
                </a:solidFill>
              </a:rPr>
              <a:t>Не смотря на то, что сенокосцы встречаются повсеместно, они до сих пор полностью не изучены. На сегодняшний  день описано более 220 видов сенокосцев, на в природе их, вероятно больше. Особенно мало известно о тропических сенокосцах.</a:t>
            </a:r>
          </a:p>
          <a:p>
            <a:r>
              <a:rPr dirty="0" lang="ru-RU" smtClean="0">
                <a:solidFill>
                  <a:schemeClr val="tx1"/>
                </a:solidFill>
              </a:rPr>
              <a:t>Сенокосцами заинтересовались и медики. Это случилось после того, как у одного тропического вида  было найдено </a:t>
            </a:r>
            <a:r>
              <a:rPr dirty="0" err="1" lang="ru-RU" smtClean="0">
                <a:solidFill>
                  <a:schemeClr val="tx1"/>
                </a:solidFill>
              </a:rPr>
              <a:t>вещевство</a:t>
            </a:r>
            <a:r>
              <a:rPr dirty="0" lang="ru-RU" smtClean="0">
                <a:solidFill>
                  <a:schemeClr val="tx1"/>
                </a:solidFill>
              </a:rPr>
              <a:t>, из которого можно приготовить антибиотик.</a:t>
            </a:r>
          </a:p>
          <a:p>
            <a:endParaRPr dirty="0" lang="ru-RU"/>
          </a:p>
        </p:txBody>
      </p:sp>
      <p:pic>
        <p:nvPicPr>
          <p:cNvPr descr="SDC15510.JPG" id="4" name="Рисунок 3"/>
          <p:cNvPicPr>
            <a:picLocks noChangeAspect="1"/>
          </p:cNvPicPr>
          <p:nvPr/>
        </p:nvPicPr>
        <p:blipFill>
          <a:blip cstate="print" r:embed="rId2"/>
          <a:srcRect r="42"/>
          <a:stretch>
            <a:fillRect/>
          </a:stretch>
        </p:blipFill>
        <p:spPr>
          <a:xfrm rot="5400000">
            <a:off x="5470716" y="530020"/>
            <a:ext cx="3495643" cy="3149935"/>
          </a:xfrm>
          <a:prstGeom prst="rect">
            <a:avLst/>
          </a:prstGeom>
        </p:spPr>
      </p:pic>
      <p:pic>
        <p:nvPicPr>
          <p:cNvPr descr="Картинка 4 из 12" id="26626" name="Picture 2"/>
          <p:cNvPicPr>
            <a:picLocks noChangeArrowheads="1" noChangeAspect="1"/>
          </p:cNvPicPr>
          <p:nvPr/>
        </p:nvPicPr>
        <p:blipFill>
          <a:blip cstate="print" r:embed="rId3"/>
          <a:srcRect/>
          <a:stretch>
            <a:fillRect/>
          </a:stretch>
        </p:blipFill>
        <p:spPr bwMode="auto">
          <a:xfrm>
            <a:off x="5572132" y="4214818"/>
            <a:ext cx="2762227" cy="2071670"/>
          </a:xfrm>
          <a:prstGeom prst="rect">
            <a:avLst/>
          </a:prstGeom>
          <a:noFill/>
        </p:spPr>
      </p:pic>
    </p:spTree>
  </p:cSld>
  <p:clrMapOvr>
    <a:masterClrMapping/>
  </p:clrMapOvr>
  <p:timing>
    <p:tnLst>
      <p:par>
        <p:cTn dur="indefinite" id="1" nodeType="tmRoot" restart="never"/>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Паук Аргиопа</a:t>
            </a:r>
            <a:endParaRPr lang="ru-RU" dirty="0"/>
          </a:p>
        </p:txBody>
      </p:sp>
      <p:sp>
        <p:nvSpPr>
          <p:cNvPr id="3" name="Содержимое 2"/>
          <p:cNvSpPr>
            <a:spLocks noGrp="1"/>
          </p:cNvSpPr>
          <p:nvPr>
            <p:ph idx="1"/>
          </p:nvPr>
        </p:nvSpPr>
        <p:spPr>
          <a:xfrm>
            <a:off x="0" y="1071546"/>
            <a:ext cx="5357818" cy="5786454"/>
          </a:xfrm>
        </p:spPr>
        <p:txBody>
          <a:bodyPr>
            <a:normAutofit fontScale="62500" lnSpcReduction="20000"/>
          </a:bodyPr>
          <a:lstStyle/>
          <a:p>
            <a:r>
              <a:rPr lang="ru-RU" b="1" i="1" dirty="0" smtClean="0"/>
              <a:t> </a:t>
            </a:r>
            <a:r>
              <a:rPr lang="ru-RU" dirty="0" smtClean="0"/>
              <a:t>Аргиопа, называемый также паук-зебра, принадлежит к классу паукообразных, или арахнид. Узнать его можно сразу по своеобразной желто-бело-черной полосатой окраске, которая предназначена для отпугивания врагов и за которую он и получил свое второе название — зебра. Хотя на самом деле паук больше похож на осу. У самки черно-желтое брюшко.</a:t>
            </a:r>
          </a:p>
          <a:p>
            <a:r>
              <a:rPr lang="ru-RU" dirty="0" smtClean="0"/>
              <a:t>На свете насчитывается около 150 видов таких пауков, однако в Европе встречается только один. Необычна его мелкоячеистая паутина, состоящая из зигзагообразных полос, идущих вверх и вниз. Свою сеть паук раскидывает между несколькими растениями на высоте около 30 см от земли, располагаясь в ее середине головой вниз и подстерегая добычу. </a:t>
            </a:r>
            <a:r>
              <a:rPr lang="ru-RU" dirty="0" err="1" smtClean="0"/>
              <a:t>Агриопа</a:t>
            </a:r>
            <a:r>
              <a:rPr lang="ru-RU" dirty="0" smtClean="0"/>
              <a:t> — близкий родственник паукам-крестовикам, также ткущим красивые, большие сети.</a:t>
            </a:r>
          </a:p>
          <a:p>
            <a:endParaRPr lang="ru-RU" dirty="0"/>
          </a:p>
        </p:txBody>
      </p:sp>
      <p:pic>
        <p:nvPicPr>
          <p:cNvPr id="4" name="Рисунок 3" descr="SDC16958.JPG"/>
          <p:cNvPicPr>
            <a:picLocks noChangeAspect="1"/>
          </p:cNvPicPr>
          <p:nvPr/>
        </p:nvPicPr>
        <p:blipFill>
          <a:blip r:embed="rId2" cstate="print"/>
          <a:stretch>
            <a:fillRect/>
          </a:stretch>
        </p:blipFill>
        <p:spPr>
          <a:xfrm>
            <a:off x="5334005" y="0"/>
            <a:ext cx="3809994" cy="2857496"/>
          </a:xfrm>
          <a:prstGeom prst="rect">
            <a:avLst/>
          </a:prstGeom>
        </p:spPr>
      </p:pic>
      <p:pic>
        <p:nvPicPr>
          <p:cNvPr id="5" name="Рисунок 4" descr="SDC16950.JPG"/>
          <p:cNvPicPr>
            <a:picLocks noChangeAspect="1"/>
          </p:cNvPicPr>
          <p:nvPr/>
        </p:nvPicPr>
        <p:blipFill>
          <a:blip r:embed="rId3" cstate="print"/>
          <a:stretch>
            <a:fillRect/>
          </a:stretch>
        </p:blipFill>
        <p:spPr>
          <a:xfrm>
            <a:off x="5333975" y="2786058"/>
            <a:ext cx="3810026" cy="2857520"/>
          </a:xfrm>
          <a:prstGeom prst="rect">
            <a:avLst/>
          </a:prstGeom>
        </p:spPr>
      </p:pic>
      <p:pic>
        <p:nvPicPr>
          <p:cNvPr id="6" name="Рисунок 5" descr="SDC16952.JPG"/>
          <p:cNvPicPr>
            <a:picLocks noChangeAspect="1"/>
          </p:cNvPicPr>
          <p:nvPr/>
        </p:nvPicPr>
        <p:blipFill>
          <a:blip r:embed="rId4" cstate="print"/>
          <a:stretch>
            <a:fillRect/>
          </a:stretch>
        </p:blipFill>
        <p:spPr>
          <a:xfrm>
            <a:off x="5357818" y="4500570"/>
            <a:ext cx="3786182" cy="235743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Пауки, питающиеся птицами</a:t>
            </a:r>
            <a:endParaRPr lang="ru-RU" dirty="0">
              <a:solidFill>
                <a:schemeClr val="tx1"/>
              </a:solidFill>
            </a:endParaRPr>
          </a:p>
        </p:txBody>
      </p:sp>
      <p:sp>
        <p:nvSpPr>
          <p:cNvPr id="3" name="Содержимое 2"/>
          <p:cNvSpPr>
            <a:spLocks noGrp="1"/>
          </p:cNvSpPr>
          <p:nvPr>
            <p:ph idx="1"/>
          </p:nvPr>
        </p:nvSpPr>
        <p:spPr>
          <a:xfrm>
            <a:off x="0" y="1554162"/>
            <a:ext cx="6000760" cy="5303838"/>
          </a:xfrm>
        </p:spPr>
        <p:txBody>
          <a:bodyPr>
            <a:normAutofit fontScale="77500" lnSpcReduction="20000"/>
          </a:bodyPr>
          <a:lstStyle/>
          <a:p>
            <a:r>
              <a:rPr lang="ru-RU" dirty="0" smtClean="0">
                <a:solidFill>
                  <a:schemeClr val="accent6">
                    <a:lumMod val="50000"/>
                  </a:schemeClr>
                </a:solidFill>
              </a:rPr>
              <a:t>Пауки - птицееды водятся а наиболее тёплых регионах Америки. Многие из них вызывают страх своими размерами, но их яд для человека не опасен. Вместо того чтобы плести сети из паутины, многие виды таких пауков бродят среди мелких млекопитающих. Другие виды делают норки, обвешивают их стенки паутиной и поджидают добычу. Если взять такого паука в руку, он стряхивает с брюшка волоски, которые раздражают кожу и вызывают появление неприятной опухали.</a:t>
            </a:r>
            <a:endParaRPr lang="ru-RU" dirty="0">
              <a:solidFill>
                <a:schemeClr val="accent6">
                  <a:lumMod val="50000"/>
                </a:schemeClr>
              </a:solidFill>
            </a:endParaRPr>
          </a:p>
        </p:txBody>
      </p:sp>
      <p:pic>
        <p:nvPicPr>
          <p:cNvPr id="2050" name="Picture 2" descr="Картинка 3 из 6153"/>
          <p:cNvPicPr>
            <a:picLocks noChangeAspect="1" noChangeArrowheads="1"/>
          </p:cNvPicPr>
          <p:nvPr/>
        </p:nvPicPr>
        <p:blipFill>
          <a:blip r:embed="rId2"/>
          <a:srcRect/>
          <a:stretch>
            <a:fillRect/>
          </a:stretch>
        </p:blipFill>
        <p:spPr bwMode="auto">
          <a:xfrm>
            <a:off x="6000760" y="1571612"/>
            <a:ext cx="2786050" cy="2235806"/>
          </a:xfrm>
          <a:prstGeom prst="rect">
            <a:avLst/>
          </a:prstGeom>
          <a:noFill/>
        </p:spPr>
      </p:pic>
      <p:pic>
        <p:nvPicPr>
          <p:cNvPr id="2052" name="Picture 4" descr="http://im6-tub-ru.yandex.net/i?id=453280003-29-72"/>
          <p:cNvPicPr>
            <a:picLocks noChangeAspect="1" noChangeArrowheads="1"/>
          </p:cNvPicPr>
          <p:nvPr/>
        </p:nvPicPr>
        <p:blipFill>
          <a:blip r:embed="rId3"/>
          <a:srcRect/>
          <a:stretch>
            <a:fillRect/>
          </a:stretch>
        </p:blipFill>
        <p:spPr bwMode="auto">
          <a:xfrm>
            <a:off x="5929322" y="4357694"/>
            <a:ext cx="3000396" cy="224029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7030A0"/>
                </a:solidFill>
              </a:rPr>
              <a:t>Приметы</a:t>
            </a:r>
            <a:endParaRPr lang="ru-RU" dirty="0">
              <a:solidFill>
                <a:srgbClr val="7030A0"/>
              </a:solidFill>
            </a:endParaRPr>
          </a:p>
        </p:txBody>
      </p:sp>
      <p:sp>
        <p:nvSpPr>
          <p:cNvPr id="3" name="Содержимое 2"/>
          <p:cNvSpPr>
            <a:spLocks noGrp="1"/>
          </p:cNvSpPr>
          <p:nvPr>
            <p:ph idx="1"/>
          </p:nvPr>
        </p:nvSpPr>
        <p:spPr>
          <a:xfrm>
            <a:off x="0" y="1142984"/>
            <a:ext cx="9144000" cy="5715016"/>
          </a:xfrm>
        </p:spPr>
        <p:txBody>
          <a:bodyPr>
            <a:normAutofit fontScale="62500" lnSpcReduction="20000"/>
          </a:bodyPr>
          <a:lstStyle/>
          <a:p>
            <a:r>
              <a:rPr lang="ru-RU" i="1" dirty="0" smtClean="0"/>
              <a:t>Если на твое лицо с потолка упадет паук - это добрая примета.</a:t>
            </a:r>
            <a:r>
              <a:rPr lang="ru-RU" dirty="0" smtClean="0"/>
              <a:t/>
            </a:r>
            <a:br>
              <a:rPr lang="ru-RU" dirty="0" smtClean="0"/>
            </a:br>
            <a:r>
              <a:rPr lang="ru-RU" i="1" dirty="0" smtClean="0"/>
              <a:t>Если по пути к венцу жених и невеста увидят паука - не видать им счастья в семейной жизни.</a:t>
            </a:r>
            <a:r>
              <a:rPr lang="ru-RU" dirty="0" smtClean="0"/>
              <a:t/>
            </a:r>
            <a:br>
              <a:rPr lang="ru-RU" dirty="0" smtClean="0"/>
            </a:br>
            <a:r>
              <a:rPr lang="ru-RU" i="1" dirty="0" smtClean="0"/>
              <a:t>Если ты болен лихорадкой, возьми паука и посади его в коробочку. Как только паук издохнет, вместе с ним издохнет и лихорадка.</a:t>
            </a:r>
            <a:r>
              <a:rPr lang="ru-RU" dirty="0" smtClean="0"/>
              <a:t/>
            </a:r>
            <a:br>
              <a:rPr lang="ru-RU" dirty="0" smtClean="0"/>
            </a:br>
            <a:r>
              <a:rPr lang="ru-RU" dirty="0" smtClean="0"/>
              <a:t>Кроме того, паук считался превосходным средством от коклюша и астмы, особенно в </a:t>
            </a:r>
            <a:r>
              <a:rPr lang="ru-RU" dirty="0" err="1" smtClean="0"/>
              <a:t>Корнуолле.В</a:t>
            </a:r>
            <a:r>
              <a:rPr lang="ru-RU" dirty="0" smtClean="0"/>
              <a:t> Южном </a:t>
            </a:r>
            <a:r>
              <a:rPr lang="ru-RU" dirty="0" err="1" smtClean="0"/>
              <a:t>Нортгемптоншире</a:t>
            </a:r>
            <a:r>
              <a:rPr lang="ru-RU" dirty="0" smtClean="0"/>
              <a:t> считалось, что тот, кто увидит паука среди своей одежды или рядом с собой, вскоре получит какие-то деньги. Знахарка кладет мешочек с пауками и крабами на ладонь человека, обуреваемого страстью к воровству, рассчитывая, что острые челюсти этих существ оставят след и на ладони, и в душе юного вора; его руки перестанут "шалить", и позорная страсть будет вырвана из его сердца, как заноза из пальца. Может быть, это средство стоит применить и к нашим магазинным воришкам? В русском фольклоре с пауком связано два прямо противоположных поверья."Паука убить - сорок грехов проститься" . - "Убивать пауков - грех".Пауку, спускающемуся на паутине, надо сказать: "К гостям - поднимись, к вестям - опустись". И он укажет, что следует ожидать .</a:t>
            </a:r>
            <a:endParaRPr lang="ru-RU" dirty="0"/>
          </a:p>
        </p:txBody>
      </p:sp>
      <p:pic>
        <p:nvPicPr>
          <p:cNvPr id="4" name="Рисунок 3" descr="Tutles22.gif"/>
          <p:cNvPicPr>
            <a:picLocks noChangeAspect="1"/>
          </p:cNvPicPr>
          <p:nvPr/>
        </p:nvPicPr>
        <p:blipFill>
          <a:blip r:embed="rId2"/>
          <a:stretch>
            <a:fillRect/>
          </a:stretch>
        </p:blipFill>
        <p:spPr>
          <a:xfrm>
            <a:off x="428596" y="0"/>
            <a:ext cx="1257300" cy="1047750"/>
          </a:xfrm>
          <a:prstGeom prst="rect">
            <a:avLst/>
          </a:prstGeom>
        </p:spPr>
      </p:pic>
      <p:pic>
        <p:nvPicPr>
          <p:cNvPr id="7" name="Рисунок 6" descr="Tutles22.gif"/>
          <p:cNvPicPr>
            <a:picLocks noChangeAspect="1"/>
          </p:cNvPicPr>
          <p:nvPr/>
        </p:nvPicPr>
        <p:blipFill>
          <a:blip r:embed="rId2"/>
          <a:stretch>
            <a:fillRect/>
          </a:stretch>
        </p:blipFill>
        <p:spPr>
          <a:xfrm>
            <a:off x="7072330" y="0"/>
            <a:ext cx="1257300" cy="104775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означает паук как знак?</a:t>
            </a:r>
            <a:endParaRPr lang="ru-RU" dirty="0"/>
          </a:p>
        </p:txBody>
      </p:sp>
      <p:sp>
        <p:nvSpPr>
          <p:cNvPr id="3" name="Содержимое 2"/>
          <p:cNvSpPr>
            <a:spLocks noGrp="1"/>
          </p:cNvSpPr>
          <p:nvPr>
            <p:ph idx="1"/>
          </p:nvPr>
        </p:nvSpPr>
        <p:spPr/>
        <p:txBody>
          <a:bodyPr>
            <a:normAutofit fontScale="55000" lnSpcReduction="20000"/>
          </a:bodyPr>
          <a:lstStyle/>
          <a:p>
            <a:r>
              <a:rPr lang="ru-RU" b="1" dirty="0" smtClean="0"/>
              <a:t>ПАУК</a:t>
            </a:r>
            <a:r>
              <a:rPr lang="ru-RU" dirty="0" smtClean="0"/>
              <a:t> — символ дикости, зла и дьявола, ткущего паутину для того, чтобы захватить души грешников. Также паук служит для характеристики скряги, "пьющего кровь" из бедных, как паук из мухи. С другой стороны, паук считается насекомым, приносящим удачу, и существует примета, что убийство паука сулит неприятности. Поскольку паук олицетворяет кровожадность и неутомимость в плетении сетей для ловли удачи, считается, что он приносит удачу и письма.</a:t>
            </a:r>
          </a:p>
          <a:p>
            <a:r>
              <a:rPr lang="ru-RU" dirty="0" smtClean="0"/>
              <a:t>По приметам паук предвещает хорошую или плохую судьбу, в зависимости от цвета — черный или белый. Паук в доме считается доброй приметой, знаком процветания и счастья. В Англии верят: если паук спустится или упадет на человека с крыши, тот скоро получит наследство. Маленького красного паучка называют по-английски "</a:t>
            </a:r>
            <a:r>
              <a:rPr lang="ru-RU" dirty="0" err="1" smtClean="0"/>
              <a:t>деньгопрядом</a:t>
            </a:r>
            <a:r>
              <a:rPr lang="ru-RU" dirty="0" smtClean="0"/>
              <a:t>", так как верят в его способность приносить деньги, если его носить в кармане.</a:t>
            </a:r>
          </a:p>
          <a:p>
            <a:r>
              <a:rPr lang="ru-RU" dirty="0" smtClean="0"/>
              <a:t>В мифологии многих народов паук связан с идей центра и лабиринта. Паук также ассоциируется со спиралью. Темным аспектом паука у кельтов и на Кипре являлась медуза со своими щупальцами, выпускающая из себя облака темной жидкости.</a:t>
            </a:r>
          </a:p>
        </p:txBody>
      </p:sp>
      <p:pic>
        <p:nvPicPr>
          <p:cNvPr id="4" name="Рисунок 3" descr="gif059.gif"/>
          <p:cNvPicPr>
            <a:picLocks noChangeAspect="1"/>
          </p:cNvPicPr>
          <p:nvPr/>
        </p:nvPicPr>
        <p:blipFill>
          <a:blip r:embed="rId2"/>
          <a:stretch>
            <a:fillRect/>
          </a:stretch>
        </p:blipFill>
        <p:spPr>
          <a:xfrm>
            <a:off x="7419975" y="214290"/>
            <a:ext cx="1724025" cy="128587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Пауки - рекордсмены</a:t>
            </a:r>
            <a:endParaRPr lang="ru-RU" dirty="0"/>
          </a:p>
        </p:txBody>
      </p:sp>
      <p:sp>
        <p:nvSpPr>
          <p:cNvPr id="3" name="Содержимое 2"/>
          <p:cNvSpPr>
            <a:spLocks noGrp="1"/>
          </p:cNvSpPr>
          <p:nvPr>
            <p:ph idx="1"/>
          </p:nvPr>
        </p:nvSpPr>
        <p:spPr>
          <a:xfrm>
            <a:off x="0" y="1071546"/>
            <a:ext cx="9144000" cy="5786454"/>
          </a:xfrm>
        </p:spPr>
        <p:txBody>
          <a:bodyPr>
            <a:normAutofit fontScale="55000" lnSpcReduction="20000"/>
          </a:bodyPr>
          <a:lstStyle/>
          <a:p>
            <a:r>
              <a:rPr lang="ru-RU" b="1" dirty="0" smtClean="0"/>
              <a:t>Самый мелкий паук</a:t>
            </a:r>
            <a:r>
              <a:rPr lang="ru-RU" dirty="0" smtClean="0"/>
              <a:t> был найден в Западном Самоа на высоте 600 метров над уровнем моря в январе 1965 года. Его размер составлял 0,43 мм. Это приблизительно размер точки, поставленной печатным шрифтом.</a:t>
            </a:r>
            <a:br>
              <a:rPr lang="ru-RU" dirty="0" smtClean="0"/>
            </a:br>
            <a:r>
              <a:rPr lang="ru-RU" b="1" dirty="0" smtClean="0"/>
              <a:t>Самый крупный паук</a:t>
            </a:r>
            <a:r>
              <a:rPr lang="ru-RU" dirty="0" smtClean="0"/>
              <a:t> был обнаружен в апреле 1965 года в Венесуэле. Это была самка гигантского паука-птицееда с размахом лап 28 см.</a:t>
            </a:r>
            <a:br>
              <a:rPr lang="ru-RU" dirty="0" smtClean="0"/>
            </a:br>
            <a:r>
              <a:rPr lang="ru-RU" b="1" dirty="0" smtClean="0"/>
              <a:t>Самый тяжелый паук</a:t>
            </a:r>
            <a:r>
              <a:rPr lang="ru-RU" dirty="0" smtClean="0"/>
              <a:t> был пойман в феврале 1985 года около </a:t>
            </a:r>
            <a:r>
              <a:rPr lang="ru-RU" dirty="0" err="1" smtClean="0"/>
              <a:t>Парамарибо</a:t>
            </a:r>
            <a:r>
              <a:rPr lang="ru-RU" dirty="0" smtClean="0"/>
              <a:t>. Это также была самка паука-птицееда, она весила 122,2 грамма, размах ее лап достигал 267 мм, длина туловища – 102 мм, а длина хелицер – 25 мм.</a:t>
            </a:r>
            <a:br>
              <a:rPr lang="ru-RU" dirty="0" smtClean="0"/>
            </a:br>
            <a:r>
              <a:rPr lang="ru-RU" b="1" dirty="0" smtClean="0"/>
              <a:t>Самый ядовитый паук</a:t>
            </a:r>
            <a:r>
              <a:rPr lang="ru-RU" dirty="0" smtClean="0"/>
              <a:t> – это бразильский блуждающий паук-охотник, который обладает самым активным нейротоксическим ядом, имеет размах лап около 17 см, темную окраску и привычку забредать в дома жителей Бразилии и прятаться в их одежде и обуви. 0,006 мг яда этого паука убивает мышь.</a:t>
            </a:r>
            <a:br>
              <a:rPr lang="ru-RU" dirty="0" smtClean="0"/>
            </a:br>
            <a:r>
              <a:rPr lang="ru-RU" b="1" dirty="0" smtClean="0"/>
              <a:t>Самый сильный паук</a:t>
            </a:r>
            <a:r>
              <a:rPr lang="ru-RU" dirty="0" smtClean="0"/>
              <a:t> – калифорнийская ктенизида, способная удержать вес в 38 раз превышающий ее собственный. Для сравнения, чтобы повторить рекорд ктенизиды, мужчине весом 82 кг пришлось бы удерживать дверь, которую открывают при помощи небольшого реактивного двигателя.</a:t>
            </a:r>
            <a:br>
              <a:rPr lang="ru-RU" dirty="0" smtClean="0"/>
            </a:br>
            <a:r>
              <a:rPr lang="ru-RU" b="1" dirty="0" smtClean="0"/>
              <a:t>Самые большие паутины</a:t>
            </a:r>
            <a:r>
              <a:rPr lang="ru-RU" dirty="0" smtClean="0"/>
              <a:t> плетут индийские пауки, их огромные трехмерные сети покрывают растения на площади в несколько квадратных километров.</a:t>
            </a:r>
            <a:br>
              <a:rPr lang="ru-RU" dirty="0" smtClean="0"/>
            </a:br>
            <a:r>
              <a:rPr lang="ru-RU" b="1" dirty="0" smtClean="0"/>
              <a:t>Самая прочная паутина</a:t>
            </a:r>
            <a:r>
              <a:rPr lang="ru-RU" dirty="0" smtClean="0"/>
              <a:t> у американского домового паука, которая способна удержать небольшую мышь.</a:t>
            </a:r>
            <a:br>
              <a:rPr lang="ru-RU" dirty="0" smtClean="0"/>
            </a:br>
            <a:r>
              <a:rPr lang="ru-RU" b="1" dirty="0" smtClean="0"/>
              <a:t>Самая долгая жизнь</a:t>
            </a:r>
            <a:r>
              <a:rPr lang="ru-RU" dirty="0" smtClean="0"/>
              <a:t> была у самки паука-птицееда, пойманной в Мексике в 1935 году, и составляла 28 лет. </a:t>
            </a:r>
            <a:br>
              <a:rPr lang="ru-RU"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dirty="0" err="1" lang="ru-RU" smtClean="0"/>
              <a:t>Прородитель</a:t>
            </a:r>
            <a:r>
              <a:rPr dirty="0" lang="ru-RU" smtClean="0"/>
              <a:t> пауков</a:t>
            </a:r>
            <a:endParaRPr dirty="0" lang="ru-RU"/>
          </a:p>
        </p:txBody>
      </p:sp>
      <p:sp>
        <p:nvSpPr>
          <p:cNvPr id="3" name="Содержимое 2"/>
          <p:cNvSpPr>
            <a:spLocks noGrp="1"/>
          </p:cNvSpPr>
          <p:nvPr>
            <p:ph idx="1"/>
          </p:nvPr>
        </p:nvSpPr>
        <p:spPr>
          <a:xfrm>
            <a:off x="0" y="1071546"/>
            <a:ext cx="5857884" cy="5786454"/>
          </a:xfrm>
        </p:spPr>
        <p:txBody>
          <a:bodyPr>
            <a:noAutofit/>
          </a:bodyPr>
          <a:lstStyle/>
          <a:p>
            <a:pPr>
              <a:lnSpc>
                <a:spcPct val="110000"/>
              </a:lnSpc>
            </a:pPr>
            <a:r>
              <a:rPr dirty="0" err="1" lang="ru-RU" smtClean="0" sz="1300">
                <a:solidFill>
                  <a:schemeClr val="tx2">
                    <a:lumMod val="75000"/>
                  </a:schemeClr>
                </a:solidFill>
                <a:latin charset="0" pitchFamily="34" typeface="Arial"/>
                <a:cs charset="0" pitchFamily="34" typeface="Arial"/>
              </a:rPr>
              <a:t>Птериготус</a:t>
            </a:r>
            <a:r>
              <a:rPr dirty="0" lang="ru-RU" smtClean="0" sz="1300">
                <a:solidFill>
                  <a:schemeClr val="tx2">
                    <a:lumMod val="75000"/>
                  </a:schemeClr>
                </a:solidFill>
                <a:latin charset="0" pitchFamily="34" typeface="Arial"/>
                <a:cs charset="0" pitchFamily="34" typeface="Arial"/>
              </a:rPr>
              <a:t> и </a:t>
            </a:r>
            <a:r>
              <a:rPr dirty="0" err="1" lang="ru-RU" smtClean="0" sz="1300">
                <a:solidFill>
                  <a:schemeClr val="tx2">
                    <a:lumMod val="75000"/>
                  </a:schemeClr>
                </a:solidFill>
                <a:latin charset="0" pitchFamily="34" typeface="Arial"/>
                <a:cs charset="0" pitchFamily="34" typeface="Arial"/>
              </a:rPr>
              <a:t>Эвриптерус</a:t>
            </a:r>
            <a:endParaRPr dirty="0" lang="ru-RU" smtClean="0" sz="1300">
              <a:solidFill>
                <a:schemeClr val="tx2">
                  <a:lumMod val="75000"/>
                </a:schemeClr>
              </a:solidFill>
              <a:latin charset="0" pitchFamily="34" typeface="Arial"/>
              <a:cs charset="0" pitchFamily="34" typeface="Arial"/>
            </a:endParaRPr>
          </a:p>
          <a:p>
            <a:pPr>
              <a:lnSpc>
                <a:spcPct val="110000"/>
              </a:lnSpc>
            </a:pPr>
            <a:r>
              <a:rPr dirty="0" lang="ru-RU" smtClean="0" sz="1300">
                <a:solidFill>
                  <a:schemeClr val="tx2">
                    <a:lumMod val="75000"/>
                  </a:schemeClr>
                </a:solidFill>
                <a:latin charset="0" pitchFamily="34" typeface="Arial"/>
                <a:cs charset="0" pitchFamily="34" typeface="Arial"/>
              </a:rPr>
              <a:t>В лагунах силурийских морей достигли значительного развития удивительные паукообразные членистоногие (</a:t>
            </a:r>
            <a:r>
              <a:rPr dirty="0" err="1" lang="ru-RU" smtClean="0" sz="1300">
                <a:solidFill>
                  <a:schemeClr val="tx2">
                    <a:lumMod val="75000"/>
                  </a:schemeClr>
                </a:solidFill>
                <a:latin charset="0" pitchFamily="34" typeface="Arial"/>
                <a:cs charset="0" pitchFamily="34" typeface="Arial"/>
              </a:rPr>
              <a:t>Arachnomorpha</a:t>
            </a:r>
            <a:r>
              <a:rPr dirty="0" lang="ru-RU" smtClean="0" sz="1300">
                <a:solidFill>
                  <a:schemeClr val="tx2">
                    <a:lumMod val="75000"/>
                  </a:schemeClr>
                </a:solidFill>
                <a:latin charset="0" pitchFamily="34" typeface="Arial"/>
                <a:cs charset="0" pitchFamily="34" typeface="Arial"/>
              </a:rPr>
              <a:t>), относящиеся, главным образом, к подклассу ракоскорпионов (</a:t>
            </a:r>
            <a:r>
              <a:rPr dirty="0" err="1" lang="ru-RU" smtClean="0" sz="1300">
                <a:solidFill>
                  <a:schemeClr val="tx2">
                    <a:lumMod val="75000"/>
                  </a:schemeClr>
                </a:solidFill>
                <a:latin charset="0" pitchFamily="34" typeface="Arial"/>
                <a:cs charset="0" pitchFamily="34" typeface="Arial"/>
              </a:rPr>
              <a:t>Merostomata</a:t>
            </a:r>
            <a:r>
              <a:rPr dirty="0" lang="ru-RU" smtClean="0" sz="1300">
                <a:solidFill>
                  <a:schemeClr val="tx2">
                    <a:lumMod val="75000"/>
                  </a:schemeClr>
                </a:solidFill>
                <a:latin charset="0" pitchFamily="34" typeface="Arial"/>
                <a:cs charset="0" pitchFamily="34" typeface="Arial"/>
              </a:rPr>
              <a:t>). </a:t>
            </a:r>
          </a:p>
          <a:p>
            <a:pPr>
              <a:lnSpc>
                <a:spcPct val="110000"/>
              </a:lnSpc>
            </a:pPr>
            <a:r>
              <a:rPr dirty="0" lang="ru-RU" smtClean="0" sz="1300">
                <a:solidFill>
                  <a:schemeClr val="tx2">
                    <a:lumMod val="75000"/>
                  </a:schemeClr>
                </a:solidFill>
                <a:latin charset="0" pitchFamily="34" typeface="Arial"/>
                <a:cs charset="0" pitchFamily="34" typeface="Arial"/>
              </a:rPr>
              <a:t>На нижней части головогруди было расположено шесть пар конечностей, служивших как для приближения пищи, так и для передвижения. На верхней стороне головогруди, кроме больших сложных глаз, находились два очень маленьких простых глаза.</a:t>
            </a:r>
            <a:br>
              <a:rPr dirty="0" lang="ru-RU" smtClean="0" sz="1300">
                <a:solidFill>
                  <a:schemeClr val="tx2">
                    <a:lumMod val="75000"/>
                  </a:schemeClr>
                </a:solidFill>
                <a:latin charset="0" pitchFamily="34" typeface="Arial"/>
                <a:cs charset="0" pitchFamily="34" typeface="Arial"/>
              </a:rPr>
            </a:br>
            <a:r>
              <a:rPr dirty="0" lang="ru-RU" smtClean="0" sz="1300">
                <a:solidFill>
                  <a:schemeClr val="tx2">
                    <a:lumMod val="75000"/>
                  </a:schemeClr>
                </a:solidFill>
                <a:latin charset="0" pitchFamily="34" typeface="Arial"/>
                <a:cs charset="0" pitchFamily="34" typeface="Arial"/>
              </a:rPr>
              <a:t>Представители рода </a:t>
            </a:r>
            <a:r>
              <a:rPr dirty="0" err="1" lang="ru-RU" smtClean="0" sz="1300">
                <a:solidFill>
                  <a:schemeClr val="tx2">
                    <a:lumMod val="75000"/>
                  </a:schemeClr>
                </a:solidFill>
                <a:latin charset="0" pitchFamily="34" typeface="Arial"/>
                <a:cs charset="0" pitchFamily="34" typeface="Arial"/>
              </a:rPr>
              <a:t>Eurypterus</a:t>
            </a:r>
            <a:r>
              <a:rPr dirty="0" lang="ru-RU" smtClean="0" sz="1300">
                <a:solidFill>
                  <a:schemeClr val="tx2">
                    <a:lumMod val="75000"/>
                  </a:schemeClr>
                </a:solidFill>
                <a:latin charset="0" pitchFamily="34" typeface="Arial"/>
                <a:cs charset="0" pitchFamily="34" typeface="Arial"/>
              </a:rPr>
              <a:t>, достигавшие довольно больших размеров, отличались тем, что последняя (шестая) пара конечностей была изменена у них в мощные веслообразные органы. </a:t>
            </a:r>
            <a:br>
              <a:rPr dirty="0" lang="ru-RU" smtClean="0" sz="1300">
                <a:solidFill>
                  <a:schemeClr val="tx2">
                    <a:lumMod val="75000"/>
                  </a:schemeClr>
                </a:solidFill>
                <a:latin charset="0" pitchFamily="34" typeface="Arial"/>
                <a:cs charset="0" pitchFamily="34" typeface="Arial"/>
              </a:rPr>
            </a:br>
            <a:r>
              <a:rPr dirty="0" lang="ru-RU" smtClean="0" sz="1300">
                <a:solidFill>
                  <a:schemeClr val="tx2">
                    <a:lumMod val="75000"/>
                  </a:schemeClr>
                </a:solidFill>
                <a:latin charset="0" pitchFamily="34" typeface="Arial"/>
                <a:cs charset="0" pitchFamily="34" typeface="Arial"/>
              </a:rPr>
              <a:t>Для представителей рода </a:t>
            </a:r>
            <a:r>
              <a:rPr dirty="0" err="1" lang="ru-RU" smtClean="0" sz="1300">
                <a:solidFill>
                  <a:schemeClr val="tx2">
                    <a:lumMod val="75000"/>
                  </a:schemeClr>
                </a:solidFill>
                <a:latin charset="0" pitchFamily="34" typeface="Arial"/>
                <a:cs charset="0" pitchFamily="34" typeface="Arial"/>
              </a:rPr>
              <a:t>Pterygotus</a:t>
            </a:r>
            <a:r>
              <a:rPr dirty="0" lang="ru-RU" smtClean="0" sz="1300">
                <a:solidFill>
                  <a:schemeClr val="tx2">
                    <a:lumMod val="75000"/>
                  </a:schemeClr>
                </a:solidFill>
                <a:latin charset="0" pitchFamily="34" typeface="Arial"/>
                <a:cs charset="0" pitchFamily="34" typeface="Arial"/>
              </a:rPr>
              <a:t>, длина которых могла достигать 2 метров, было характерно то, что вторая пара их конечностей заканчивалась мощными клещами, похожими на клещи раков или крабов, а также то, что поверхность их хитинового </a:t>
            </a:r>
            <a:r>
              <a:rPr dirty="0" err="1" lang="ru-RU" smtClean="0" sz="1300">
                <a:solidFill>
                  <a:schemeClr val="tx2">
                    <a:lumMod val="75000"/>
                  </a:schemeClr>
                </a:solidFill>
                <a:latin charset="0" pitchFamily="34" typeface="Arial"/>
                <a:cs charset="0" pitchFamily="34" typeface="Arial"/>
              </a:rPr>
              <a:t>панцыря</a:t>
            </a:r>
            <a:r>
              <a:rPr dirty="0" lang="ru-RU" smtClean="0" sz="1300">
                <a:solidFill>
                  <a:schemeClr val="tx2">
                    <a:lumMod val="75000"/>
                  </a:schemeClr>
                </a:solidFill>
                <a:latin charset="0" pitchFamily="34" typeface="Arial"/>
                <a:cs charset="0" pitchFamily="34" typeface="Arial"/>
              </a:rPr>
              <a:t> была покрыта очень интересным полулунным узором. </a:t>
            </a:r>
            <a:br>
              <a:rPr dirty="0" lang="ru-RU" smtClean="0" sz="1300">
                <a:solidFill>
                  <a:schemeClr val="tx2">
                    <a:lumMod val="75000"/>
                  </a:schemeClr>
                </a:solidFill>
                <a:latin charset="0" pitchFamily="34" typeface="Arial"/>
                <a:cs charset="0" pitchFamily="34" typeface="Arial"/>
              </a:rPr>
            </a:br>
            <a:r>
              <a:rPr dirty="0" lang="ru-RU" smtClean="0" sz="1300">
                <a:solidFill>
                  <a:schemeClr val="tx2">
                    <a:lumMod val="75000"/>
                  </a:schemeClr>
                </a:solidFill>
                <a:latin charset="0" pitchFamily="34" typeface="Arial"/>
                <a:cs charset="0" pitchFamily="34" typeface="Arial"/>
              </a:rPr>
              <a:t>Оба эти рода были очень распространены в силурийских морях.</a:t>
            </a:r>
            <a:br>
              <a:rPr dirty="0" lang="ru-RU" smtClean="0" sz="1300">
                <a:solidFill>
                  <a:schemeClr val="tx2">
                    <a:lumMod val="75000"/>
                  </a:schemeClr>
                </a:solidFill>
                <a:latin charset="0" pitchFamily="34" typeface="Arial"/>
                <a:cs charset="0" pitchFamily="34" typeface="Arial"/>
              </a:rPr>
            </a:br>
            <a:r>
              <a:rPr dirty="0" lang="ru-RU" smtClean="0" sz="1300">
                <a:solidFill>
                  <a:schemeClr val="tx2">
                    <a:lumMod val="75000"/>
                  </a:schemeClr>
                </a:solidFill>
                <a:latin charset="0" pitchFamily="34" typeface="Arial"/>
                <a:cs charset="0" pitchFamily="34" typeface="Arial"/>
              </a:rPr>
              <a:t>Эти животные в большинстве были хищниками. Некоторые из них, как например гигантский </a:t>
            </a:r>
            <a:r>
              <a:rPr dirty="0" err="1" lang="ru-RU" smtClean="0" sz="1300">
                <a:solidFill>
                  <a:schemeClr val="tx2">
                    <a:lumMod val="75000"/>
                  </a:schemeClr>
                </a:solidFill>
                <a:latin charset="0" pitchFamily="34" typeface="Arial"/>
                <a:cs charset="0" pitchFamily="34" typeface="Arial"/>
              </a:rPr>
              <a:t>Pterygotus</a:t>
            </a:r>
            <a:r>
              <a:rPr dirty="0" lang="ru-RU" smtClean="0" sz="1300">
                <a:solidFill>
                  <a:schemeClr val="tx2">
                    <a:lumMod val="75000"/>
                  </a:schemeClr>
                </a:solidFill>
                <a:latin charset="0" pitchFamily="34" typeface="Arial"/>
                <a:cs charset="0" pitchFamily="34" typeface="Arial"/>
              </a:rPr>
              <a:t> или еще более крупный </a:t>
            </a:r>
            <a:r>
              <a:rPr dirty="0" err="1" lang="ru-RU" smtClean="0" sz="1300">
                <a:solidFill>
                  <a:schemeClr val="tx2">
                    <a:lumMod val="75000"/>
                  </a:schemeClr>
                </a:solidFill>
                <a:latin charset="0" pitchFamily="34" typeface="Arial"/>
                <a:cs charset="0" pitchFamily="34" typeface="Arial"/>
              </a:rPr>
              <a:t>Stylonurus</a:t>
            </a:r>
            <a:r>
              <a:rPr dirty="0" lang="ru-RU" smtClean="0" sz="1300">
                <a:solidFill>
                  <a:schemeClr val="tx2">
                    <a:lumMod val="75000"/>
                  </a:schemeClr>
                </a:solidFill>
                <a:latin charset="0" pitchFamily="34" typeface="Arial"/>
                <a:cs charset="0" pitchFamily="34" typeface="Arial"/>
              </a:rPr>
              <a:t>, длина которого превышала 3 метра, не имели соперника среди других животных. </a:t>
            </a:r>
            <a:br>
              <a:rPr dirty="0" lang="ru-RU" smtClean="0" sz="1300">
                <a:solidFill>
                  <a:schemeClr val="tx2">
                    <a:lumMod val="75000"/>
                  </a:schemeClr>
                </a:solidFill>
                <a:latin charset="0" pitchFamily="34" typeface="Arial"/>
                <a:cs charset="0" pitchFamily="34" typeface="Arial"/>
              </a:rPr>
            </a:br>
            <a:endParaRPr dirty="0" lang="ru-RU" sz="1300">
              <a:solidFill>
                <a:schemeClr val="tx2">
                  <a:lumMod val="75000"/>
                </a:schemeClr>
              </a:solidFill>
              <a:latin charset="0" pitchFamily="34" typeface="Arial"/>
              <a:cs charset="0" pitchFamily="34" typeface="Arial"/>
            </a:endParaRPr>
          </a:p>
        </p:txBody>
      </p:sp>
      <p:pic>
        <p:nvPicPr>
          <p:cNvPr descr="i?id=15835052&amp;tov=3" id="5" name="Picture 4"/>
          <p:cNvPicPr>
            <a:picLocks noChangeArrowheads="1" noChangeAspect="1"/>
          </p:cNvPicPr>
          <p:nvPr/>
        </p:nvPicPr>
        <p:blipFill>
          <a:blip r:embed="rId2"/>
          <a:stretch>
            <a:fillRect/>
          </a:stretch>
        </p:blipFill>
        <p:spPr bwMode="auto">
          <a:xfrm>
            <a:off x="8182572" y="3857628"/>
            <a:ext cx="961428" cy="2714620"/>
          </a:xfrm>
          <a:prstGeom prst="rect">
            <a:avLst/>
          </a:prstGeom>
          <a:noFill/>
          <a:ln w="9525">
            <a:noFill/>
            <a:miter lim="800000"/>
            <a:headEnd/>
            <a:tailEnd/>
          </a:ln>
        </p:spPr>
      </p:pic>
      <p:pic>
        <p:nvPicPr>
          <p:cNvPr descr="i?id=30420536&amp;tov=5" id="6" name="Picture 3"/>
          <p:cNvPicPr>
            <a:picLocks noChangeArrowheads="1" noChangeAspect="1"/>
          </p:cNvPicPr>
          <p:nvPr/>
        </p:nvPicPr>
        <p:blipFill>
          <a:blip r:embed="rId3"/>
          <a:srcRect/>
          <a:stretch>
            <a:fillRect/>
          </a:stretch>
        </p:blipFill>
        <p:spPr bwMode="auto">
          <a:xfrm>
            <a:off x="6072198" y="1214422"/>
            <a:ext cx="2742326" cy="2643206"/>
          </a:xfrm>
          <a:prstGeom prst="roundRect">
            <a:avLst>
              <a:gd fmla="val 16667" name="adj"/>
            </a:avLst>
          </a:prstGeom>
          <a:ln>
            <a:noFill/>
          </a:ln>
          <a:effectLst>
            <a:outerShdw algn="tl" blurRad="76200" dir="7800000" dist="38100" rotWithShape="0">
              <a:srgbClr val="000000">
                <a:alpha val="40000"/>
              </a:srgbClr>
            </a:outerShdw>
          </a:effectLst>
          <a:scene3d>
            <a:camera prst="orthographicFront"/>
            <a:lightRig dir="t" rig="contrasting">
              <a:rot lat="0" lon="0" rev="4200000"/>
            </a:lightRig>
          </a:scene3d>
          <a:sp3d prstMaterial="plastic">
            <a:bevelT h="114300" prst="relaxedInset" w="381000"/>
            <a:contourClr>
              <a:srgbClr val="969696"/>
            </a:contourClr>
          </a:sp3d>
        </p:spPr>
      </p:pic>
      <p:pic>
        <p:nvPicPr>
          <p:cNvPr descr="i?id=70375840&amp;tov=8" id="7" name="Picture 3"/>
          <p:cNvPicPr>
            <a:picLocks noChangeArrowheads="1" noChangeAspect="1"/>
          </p:cNvPicPr>
          <p:nvPr/>
        </p:nvPicPr>
        <p:blipFill>
          <a:blip r:embed="rId4"/>
          <a:srcRect/>
          <a:stretch>
            <a:fillRect/>
          </a:stretch>
        </p:blipFill>
        <p:spPr bwMode="auto">
          <a:xfrm>
            <a:off x="5857884" y="4000504"/>
            <a:ext cx="2286000" cy="2205038"/>
          </a:xfrm>
          <a:prstGeom prst="rect">
            <a:avLst/>
          </a:prstGeom>
          <a:noFill/>
          <a:ln w="9525">
            <a:noFill/>
            <a:miter lim="800000"/>
            <a:headEnd/>
            <a:tailEnd/>
          </a:ln>
        </p:spPr>
      </p:pic>
    </p:spTree>
  </p:cSld>
  <p:clrMapOvr>
    <a:masterClrMapping/>
  </p:clrMapOvr>
  <p:timing>
    <p:tnLst>
      <p:par>
        <p:cTn dur="indefinite" id="1" nodeType="tmRoot" restart="never"/>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a:t>
            </a:r>
            <a:r>
              <a:rPr lang="ru-RU" dirty="0" smtClean="0">
                <a:solidFill>
                  <a:srgbClr val="FF0000"/>
                </a:solidFill>
              </a:rPr>
              <a:t>Пауки … древнее динозавров</a:t>
            </a:r>
            <a:endParaRPr lang="ru-RU" dirty="0">
              <a:solidFill>
                <a:srgbClr val="FF0000"/>
              </a:solidFill>
            </a:endParaRPr>
          </a:p>
        </p:txBody>
      </p:sp>
      <p:sp>
        <p:nvSpPr>
          <p:cNvPr id="3" name="Содержимое 2"/>
          <p:cNvSpPr>
            <a:spLocks noGrp="1"/>
          </p:cNvSpPr>
          <p:nvPr>
            <p:ph idx="1"/>
          </p:nvPr>
        </p:nvSpPr>
        <p:spPr/>
        <p:txBody>
          <a:bodyPr>
            <a:normAutofit fontScale="55000" lnSpcReduction="20000"/>
          </a:bodyPr>
          <a:lstStyle/>
          <a:p>
            <a:r>
              <a:rPr lang="ru-RU" dirty="0" smtClean="0"/>
              <a:t>Английские ученые пришли к выводу, что самым древним обитателем Земли, до сих пор сохранившемся в практически первозданном виде, является паук. Родословная первых паучьих колоний, находившихся на территориях нынешнего юга Африки и Северной Америки, уходит во времена, отстоящие от нас на четверть миллиарда лет. И громадная комета, разбившаяся о Землю 65 миллионов лет назад, не только не уничтожила пауков, как это произошло с динозаврами, но и дала импульс для бурной эволюции этого исключительно живучего и приспосабливающегося к внешним обстоятельствам класса насекомых.</a:t>
            </a:r>
            <a:br>
              <a:rPr lang="ru-RU" dirty="0" smtClean="0"/>
            </a:br>
            <a:r>
              <a:rPr lang="ru-RU" dirty="0" smtClean="0"/>
              <a:t>Эта теория подтверждается и результатами раскопок: на месте доисторических озер в американском штате Виржиния и в срединной части ЮАР были обнаружены окаменевшие останки двух древнейших пауков. Проведение спектроскопического анализа и исследование окаменелых пород, в которые были впечатаны паучьи тела, принесло сенсационный результат: возраст этих старейших насекомых не 80 миллионов лет, а 240. А это означает, что пауки появились на Земле намного раньше динозавров.</a:t>
            </a:r>
            <a:br>
              <a:rPr lang="ru-RU" dirty="0" smtClean="0"/>
            </a:br>
            <a:r>
              <a:rPr lang="ru-RU" dirty="0" smtClean="0"/>
              <a:t>На основании изучения материалов экспедиций в Африку и США доказано, что первые пауки на нашей планете были намного крупнее и ядовитей нынешних. </a:t>
            </a:r>
            <a:endParaRPr lang="ru-RU" dirty="0"/>
          </a:p>
        </p:txBody>
      </p:sp>
      <p:pic>
        <p:nvPicPr>
          <p:cNvPr id="4" name="Рисунок 3" descr="d5.gif"/>
          <p:cNvPicPr>
            <a:picLocks noChangeAspect="1"/>
          </p:cNvPicPr>
          <p:nvPr/>
        </p:nvPicPr>
        <p:blipFill>
          <a:blip r:embed="rId2"/>
          <a:stretch>
            <a:fillRect/>
          </a:stretch>
        </p:blipFill>
        <p:spPr>
          <a:xfrm>
            <a:off x="7072330" y="5667375"/>
            <a:ext cx="1666875" cy="1190625"/>
          </a:xfrm>
          <a:prstGeom prst="rect">
            <a:avLst/>
          </a:prstGeom>
        </p:spPr>
      </p:pic>
      <p:pic>
        <p:nvPicPr>
          <p:cNvPr id="5" name="Рисунок 4" descr="d21.gif"/>
          <p:cNvPicPr>
            <a:picLocks noChangeAspect="1"/>
          </p:cNvPicPr>
          <p:nvPr/>
        </p:nvPicPr>
        <p:blipFill>
          <a:blip r:embed="rId3"/>
          <a:stretch>
            <a:fillRect/>
          </a:stretch>
        </p:blipFill>
        <p:spPr>
          <a:xfrm>
            <a:off x="285720" y="0"/>
            <a:ext cx="904875" cy="1000125"/>
          </a:xfrm>
          <a:prstGeom prst="rect">
            <a:avLst/>
          </a:prstGeom>
        </p:spPr>
      </p:pic>
    </p:spTree>
  </p:cSld>
  <p:clrMapOvr>
    <a:masterClrMapping/>
  </p:clrMapOvr>
  <p:timing>
    <p:tnLst>
      <p:par>
        <p:cTn id="1" dur="indefinite" restart="never" nodeType="tmRoot"/>
      </p:par>
    </p:tnLst>
  </p:timing>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dirty="0" lang="ru-RU" smtClean="0">
                <a:solidFill>
                  <a:srgbClr val="7030A0"/>
                </a:solidFill>
              </a:rPr>
              <a:t>Где живут пауки?</a:t>
            </a:r>
            <a:endParaRPr dirty="0" lang="ru-RU">
              <a:solidFill>
                <a:srgbClr val="7030A0"/>
              </a:solidFill>
            </a:endParaRPr>
          </a:p>
        </p:txBody>
      </p:sp>
      <p:sp>
        <p:nvSpPr>
          <p:cNvPr id="3" name="Содержимое 2"/>
          <p:cNvSpPr>
            <a:spLocks noGrp="1"/>
          </p:cNvSpPr>
          <p:nvPr>
            <p:ph idx="1"/>
          </p:nvPr>
        </p:nvSpPr>
        <p:spPr>
          <a:xfrm>
            <a:off x="304800" y="1554163"/>
            <a:ext cx="8686800" cy="2732094"/>
          </a:xfrm>
        </p:spPr>
        <p:txBody>
          <a:bodyPr>
            <a:normAutofit/>
          </a:bodyPr>
          <a:lstStyle/>
          <a:p>
            <a:r>
              <a:rPr dirty="0" lang="ru-RU" smtClean="0" sz="2400"/>
              <a:t>Многие плетут сети; бородавки на брюшке выделяют вязкую жидкость, которая застывает в тонкую нить – паутину. Из неё часто делается и логовище в виде колпачка, трубки и т.д. Некоторые живут в норках, иногда закрывая их дверцей из плотной паутины, другие подводой, в пузыре воздуха, которым дышат. Многие пауки бродячие.</a:t>
            </a:r>
            <a:endParaRPr dirty="0" lang="ru-RU" sz="2400"/>
          </a:p>
        </p:txBody>
      </p:sp>
      <p:pic>
        <p:nvPicPr>
          <p:cNvPr descr="http://upload.wikimedia.org/wikipedia/commons/thumb/3/34/Wasserspinne.jpg/215px-Wasserspinne.jpg" id="5" name="Рисунок 4">
            <a:hlinkClick r:id="rId2"/>
          </p:cNvPr>
          <p:cNvPicPr/>
          <p:nvPr/>
        </p:nvPicPr>
        <p:blipFill>
          <a:blip r:embed="rId3"/>
          <a:srcRect/>
          <a:stretch>
            <a:fillRect/>
          </a:stretch>
        </p:blipFill>
        <p:spPr bwMode="auto">
          <a:xfrm>
            <a:off x="6357950" y="3857628"/>
            <a:ext cx="2054225" cy="2588895"/>
          </a:xfrm>
          <a:prstGeom prst="rect">
            <a:avLst/>
          </a:prstGeom>
          <a:noFill/>
          <a:ln w="9525">
            <a:noFill/>
            <a:miter lim="800000"/>
            <a:headEnd/>
            <a:tailEnd/>
          </a:ln>
        </p:spPr>
      </p:pic>
      <p:sp>
        <p:nvSpPr>
          <p:cNvPr id="6" name="Прямоугольник 5"/>
          <p:cNvSpPr/>
          <p:nvPr/>
        </p:nvSpPr>
        <p:spPr>
          <a:xfrm>
            <a:off x="5857884" y="6488668"/>
            <a:ext cx="3059171" cy="369332"/>
          </a:xfrm>
          <a:prstGeom prst="rect">
            <a:avLst/>
          </a:prstGeom>
        </p:spPr>
        <p:txBody>
          <a:bodyPr wrap="none">
            <a:spAutoFit/>
          </a:bodyPr>
          <a:lstStyle/>
          <a:p>
            <a:r>
              <a:rPr dirty="0" lang="ru-RU" smtClean="0">
                <a:solidFill>
                  <a:schemeClr val="accent6">
                    <a:lumMod val="50000"/>
                  </a:schemeClr>
                </a:solidFill>
              </a:rPr>
              <a:t>Водяной паук Серебрянка </a:t>
            </a:r>
            <a:endParaRPr dirty="0" lang="ru-RU">
              <a:solidFill>
                <a:schemeClr val="accent6">
                  <a:lumMod val="50000"/>
                </a:schemeClr>
              </a:solidFill>
            </a:endParaRPr>
          </a:p>
        </p:txBody>
      </p:sp>
      <p:pic>
        <p:nvPicPr>
          <p:cNvPr descr="Фото0032.jpg" id="7" name="Рисунок 6"/>
          <p:cNvPicPr>
            <a:picLocks noChangeAspect="1"/>
          </p:cNvPicPr>
          <p:nvPr/>
        </p:nvPicPr>
        <p:blipFill>
          <a:blip cstate="print" r:embed="rId4"/>
          <a:srcRect b="78"/>
          <a:stretch>
            <a:fillRect/>
          </a:stretch>
        </p:blipFill>
        <p:spPr>
          <a:xfrm>
            <a:off x="214282" y="4143380"/>
            <a:ext cx="2469971" cy="2562783"/>
          </a:xfrm>
          <a:prstGeom prst="rect">
            <a:avLst/>
          </a:prstGeom>
        </p:spPr>
      </p:pic>
      <p:sp>
        <p:nvSpPr>
          <p:cNvPr id="8" name="Прямоугольник 7"/>
          <p:cNvSpPr/>
          <p:nvPr/>
        </p:nvSpPr>
        <p:spPr>
          <a:xfrm>
            <a:off x="2643174" y="5934670"/>
            <a:ext cx="1428759" cy="923330"/>
          </a:xfrm>
          <a:prstGeom prst="rect">
            <a:avLst/>
          </a:prstGeom>
        </p:spPr>
        <p:txBody>
          <a:bodyPr wrap="square">
            <a:spAutoFit/>
          </a:bodyPr>
          <a:lstStyle/>
          <a:p>
            <a:r>
              <a:rPr dirty="0" lang="ru-RU" smtClean="0"/>
              <a:t>Бродячий Цветочный паук </a:t>
            </a:r>
            <a:endParaRPr dirty="0" lang="ru-RU"/>
          </a:p>
        </p:txBody>
      </p:sp>
    </p:spTree>
  </p:cSld>
  <p:clrMapOvr>
    <a:masterClrMapping/>
  </p:clrMapOvr>
  <p:timing>
    <p:tnLst>
      <p:par>
        <p:cTn dur="indefinite" id="1" nodeType="tmRoot" restart="never"/>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C00000"/>
                </a:solidFill>
              </a:rPr>
              <a:t>Распространение пауков</a:t>
            </a:r>
            <a:endParaRPr lang="ru-RU" dirty="0">
              <a:solidFill>
                <a:srgbClr val="C00000"/>
              </a:solidFill>
            </a:endParaRPr>
          </a:p>
        </p:txBody>
      </p:sp>
      <p:sp>
        <p:nvSpPr>
          <p:cNvPr id="3" name="Содержимое 2"/>
          <p:cNvSpPr>
            <a:spLocks noGrp="1"/>
          </p:cNvSpPr>
          <p:nvPr>
            <p:ph idx="1"/>
          </p:nvPr>
        </p:nvSpPr>
        <p:spPr/>
        <p:txBody>
          <a:bodyPr/>
          <a:lstStyle/>
          <a:p>
            <a:r>
              <a:rPr lang="ru-RU" dirty="0" smtClean="0"/>
              <a:t>Пауки живут на всех материках, кроме Антарктиды. Они освоили все среды обитания. Им по силам и жаркое солнце пустыни, и холод Эвереста.</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0070C0"/>
                </a:solidFill>
              </a:rPr>
              <a:t>Питание пауков</a:t>
            </a:r>
            <a:endParaRPr lang="ru-RU" dirty="0">
              <a:solidFill>
                <a:srgbClr val="0070C0"/>
              </a:solidFill>
            </a:endParaRPr>
          </a:p>
        </p:txBody>
      </p:sp>
      <p:sp>
        <p:nvSpPr>
          <p:cNvPr id="3" name="Содержимое 2"/>
          <p:cNvSpPr>
            <a:spLocks noGrp="1"/>
          </p:cNvSpPr>
          <p:nvPr>
            <p:ph idx="1"/>
          </p:nvPr>
        </p:nvSpPr>
        <p:spPr/>
        <p:txBody>
          <a:bodyPr>
            <a:normAutofit lnSpcReduction="10000"/>
          </a:bodyPr>
          <a:lstStyle/>
          <a:p>
            <a:r>
              <a:rPr lang="ru-RU" dirty="0" smtClean="0"/>
              <a:t>Многие пауки приносят пользу, поедая вредных насекомых. Но крупные виды охотятся также на ящериц, лягушек, мышей и даже птиц. Глотать они могут только жидкую пищу, поэтому парализуют жертву ядом и впрыскивают в неё пищеварительные соки,</a:t>
            </a:r>
            <a:r>
              <a:rPr lang="en-US" dirty="0" smtClean="0"/>
              <a:t> </a:t>
            </a:r>
            <a:r>
              <a:rPr lang="ru-RU" dirty="0" smtClean="0"/>
              <a:t>предварительно опутав паутиной. А потом высасывают бульон, в который превратились ткани животного.</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Ловля бабочек</a:t>
            </a:r>
            <a:endParaRPr lang="ru-RU" dirty="0"/>
          </a:p>
        </p:txBody>
      </p:sp>
      <p:sp>
        <p:nvSpPr>
          <p:cNvPr id="3" name="Содержимое 2"/>
          <p:cNvSpPr>
            <a:spLocks noGrp="1"/>
          </p:cNvSpPr>
          <p:nvPr>
            <p:ph idx="1"/>
          </p:nvPr>
        </p:nvSpPr>
        <p:spPr>
          <a:xfrm>
            <a:off x="0" y="1554162"/>
            <a:ext cx="6000760" cy="5303838"/>
          </a:xfrm>
        </p:spPr>
        <p:txBody>
          <a:bodyPr>
            <a:normAutofit fontScale="62500" lnSpcReduction="20000"/>
          </a:bodyPr>
          <a:lstStyle/>
          <a:p>
            <a:r>
              <a:rPr lang="ru-RU" dirty="0" smtClean="0">
                <a:solidFill>
                  <a:schemeClr val="accent6">
                    <a:lumMod val="75000"/>
                  </a:schemeClr>
                </a:solidFill>
              </a:rPr>
              <a:t>Не все пауки плетут из паутины сети и поджидают добычу. Некоторые активно охотятся всего лишь с одной клейкой нитью. К таким самым ловким охотникам относятся пауки, которых можно было бы назвать «удильщиками». Они распространены повсеместно, но наиболее известные из них живут в Австралии. Этот кремово-красный разбойник садится на растение и «сбрасывает» с него, словно удочку, с несколькими капельками клейкого вещества. Как только паук заметит бабочку или другую потенциальную жертву, он начинает исполнять свой импровизированный «удочкой»усиленное движение, надеясь «подцепить»добычу. Если ему удаются,  жертва  повисает, приклеившись к липкой капле. Затем паук подтягивает нить и съедает добычу. Предполагают, что «удочка» издаёт запах, которым самки бабочек принимают самцов. </a:t>
            </a:r>
            <a:endParaRPr lang="ru-RU" dirty="0">
              <a:solidFill>
                <a:schemeClr val="accent6">
                  <a:lumMod val="75000"/>
                </a:schemeClr>
              </a:solidFill>
            </a:endParaRPr>
          </a:p>
        </p:txBody>
      </p:sp>
      <p:pic>
        <p:nvPicPr>
          <p:cNvPr id="7170" name="Picture 2" descr="http://prv0.lori-images.net/0000614100-thumb.jpg"/>
          <p:cNvPicPr>
            <a:picLocks noChangeAspect="1" noChangeArrowheads="1"/>
          </p:cNvPicPr>
          <p:nvPr/>
        </p:nvPicPr>
        <p:blipFill>
          <a:blip r:embed="rId2"/>
          <a:srcRect/>
          <a:stretch>
            <a:fillRect/>
          </a:stretch>
        </p:blipFill>
        <p:spPr bwMode="auto">
          <a:xfrm>
            <a:off x="6000760" y="1785926"/>
            <a:ext cx="2847987" cy="371476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C00000"/>
                </a:solidFill>
              </a:rPr>
              <a:t>Подводная паутина</a:t>
            </a:r>
            <a:endParaRPr lang="ru-RU" dirty="0">
              <a:solidFill>
                <a:srgbClr val="C00000"/>
              </a:solidFill>
            </a:endParaRPr>
          </a:p>
        </p:txBody>
      </p:sp>
      <p:sp>
        <p:nvSpPr>
          <p:cNvPr id="3" name="Содержимое 2"/>
          <p:cNvSpPr>
            <a:spLocks noGrp="1"/>
          </p:cNvSpPr>
          <p:nvPr>
            <p:ph idx="1"/>
          </p:nvPr>
        </p:nvSpPr>
        <p:spPr>
          <a:xfrm>
            <a:off x="0" y="1554162"/>
            <a:ext cx="5929322" cy="5303838"/>
          </a:xfrm>
        </p:spPr>
        <p:txBody>
          <a:bodyPr>
            <a:normAutofit fontScale="85000" lnSpcReduction="10000"/>
          </a:bodyPr>
          <a:lstStyle/>
          <a:p>
            <a:r>
              <a:rPr lang="ru-RU" dirty="0" smtClean="0"/>
              <a:t>Большую часть жизни паук – серебрянка, единственный из пауков, проводят под водой, даже не выныривая, чтобы вдохнуть воздух. Он плетёт шелковистую сеть, закрепляет её на растениях, растущих на дне мелководных озёр или прудов, и наполняет пузырьками воздуха. Когда колокол из паутины бывает готов, паук поселяется в нём и отсюда охотится за проплывающими мимо насекомыми.  </a:t>
            </a:r>
            <a:endParaRPr lang="ru-RU" dirty="0"/>
          </a:p>
        </p:txBody>
      </p:sp>
      <p:pic>
        <p:nvPicPr>
          <p:cNvPr id="4" name="Рисунок 3" descr="Серебрянка (паук)">
            <a:hlinkClick r:id="rId2" tooltip="&quot;Серебрянка (паук)&quot;"/>
          </p:cNvPr>
          <p:cNvPicPr/>
          <p:nvPr/>
        </p:nvPicPr>
        <p:blipFill>
          <a:blip r:embed="rId3"/>
          <a:srcRect/>
          <a:stretch>
            <a:fillRect/>
          </a:stretch>
        </p:blipFill>
        <p:spPr bwMode="auto">
          <a:xfrm>
            <a:off x="5786446" y="1428736"/>
            <a:ext cx="2624455" cy="1959610"/>
          </a:xfrm>
          <a:prstGeom prst="rect">
            <a:avLst/>
          </a:prstGeom>
          <a:noFill/>
          <a:ln w="9525">
            <a:noFill/>
            <a:miter lim="800000"/>
            <a:headEnd/>
            <a:tailEnd/>
          </a:ln>
        </p:spPr>
      </p:pic>
      <p:pic>
        <p:nvPicPr>
          <p:cNvPr id="6146" name="Picture 2" descr="Картинка 2 из 152"/>
          <p:cNvPicPr>
            <a:picLocks noChangeAspect="1" noChangeArrowheads="1"/>
          </p:cNvPicPr>
          <p:nvPr/>
        </p:nvPicPr>
        <p:blipFill>
          <a:blip r:embed="rId4"/>
          <a:srcRect/>
          <a:stretch>
            <a:fillRect/>
          </a:stretch>
        </p:blipFill>
        <p:spPr bwMode="auto">
          <a:xfrm>
            <a:off x="5857884" y="4000504"/>
            <a:ext cx="3071189" cy="204453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3">
                    <a:lumMod val="50000"/>
                  </a:schemeClr>
                </a:solidFill>
              </a:rPr>
              <a:t>Мечта коллекционера</a:t>
            </a:r>
            <a:endParaRPr lang="ru-RU" dirty="0">
              <a:solidFill>
                <a:schemeClr val="accent3">
                  <a:lumMod val="50000"/>
                </a:schemeClr>
              </a:solidFill>
            </a:endParaRPr>
          </a:p>
        </p:txBody>
      </p:sp>
      <p:sp>
        <p:nvSpPr>
          <p:cNvPr id="3" name="Содержимое 2"/>
          <p:cNvSpPr>
            <a:spLocks noGrp="1"/>
          </p:cNvSpPr>
          <p:nvPr>
            <p:ph idx="1"/>
          </p:nvPr>
        </p:nvSpPr>
        <p:spPr>
          <a:xfrm>
            <a:off x="0" y="1554162"/>
            <a:ext cx="6072198" cy="5303838"/>
          </a:xfrm>
        </p:spPr>
        <p:txBody>
          <a:bodyPr>
            <a:normAutofit fontScale="70000" lnSpcReduction="20000"/>
          </a:bodyPr>
          <a:lstStyle/>
          <a:p>
            <a:r>
              <a:rPr lang="ru-RU" dirty="0" smtClean="0">
                <a:solidFill>
                  <a:schemeClr val="tx1"/>
                </a:solidFill>
              </a:rPr>
              <a:t>Грациозным строением тела и необычайно красивой окраской этот паук восхищает всех, даже тех, кто на дух не переносит любых паукообразных. Коллекционеры мечтают пополнить им свою коллекцию, а большинство арахнологов – учёных, считает его самым красивым пауком на планете. Имя этого красавца – эрезус. Головогрудь у него бархатная, чёрная, с алыми полосами на боках.  Брюшко тоже алое, с 6 круглыми чёрными пятнами оторочки.</a:t>
            </a:r>
            <a:r>
              <a:rPr lang="ru-RU" dirty="0" smtClean="0"/>
              <a:t> </a:t>
            </a:r>
            <a:r>
              <a:rPr lang="ru-RU" dirty="0" smtClean="0">
                <a:solidFill>
                  <a:srgbClr val="FF0000"/>
                </a:solidFill>
              </a:rPr>
              <a:t>Короче, красавец мужчина!</a:t>
            </a:r>
            <a:r>
              <a:rPr lang="ru-RU" dirty="0" smtClean="0">
                <a:solidFill>
                  <a:schemeClr val="tx1"/>
                </a:solidFill>
              </a:rPr>
              <a:t> Именно мужчина, поскольку самки имеют менее привлекательный наряд и на фоне ослепительного самца смотрятся как крестьянки в день коронации.</a:t>
            </a:r>
          </a:p>
        </p:txBody>
      </p:sp>
      <p:pic>
        <p:nvPicPr>
          <p:cNvPr id="5122" name="Picture 2" descr="Картинка 8 из 27"/>
          <p:cNvPicPr>
            <a:picLocks noChangeAspect="1" noChangeArrowheads="1"/>
          </p:cNvPicPr>
          <p:nvPr/>
        </p:nvPicPr>
        <p:blipFill>
          <a:blip r:embed="rId2"/>
          <a:srcRect/>
          <a:stretch>
            <a:fillRect/>
          </a:stretch>
        </p:blipFill>
        <p:spPr bwMode="auto">
          <a:xfrm>
            <a:off x="6072198" y="1214422"/>
            <a:ext cx="2786050" cy="3193181"/>
          </a:xfrm>
          <a:prstGeom prst="rect">
            <a:avLst/>
          </a:prstGeom>
          <a:noFill/>
        </p:spPr>
      </p:pic>
      <p:pic>
        <p:nvPicPr>
          <p:cNvPr id="5124" name="Picture 4" descr="Картинка 22 из 27"/>
          <p:cNvPicPr>
            <a:picLocks noChangeAspect="1" noChangeArrowheads="1"/>
          </p:cNvPicPr>
          <p:nvPr/>
        </p:nvPicPr>
        <p:blipFill>
          <a:blip r:embed="rId3"/>
          <a:srcRect/>
          <a:stretch>
            <a:fillRect/>
          </a:stretch>
        </p:blipFill>
        <p:spPr bwMode="auto">
          <a:xfrm>
            <a:off x="5643570" y="4714884"/>
            <a:ext cx="3143240" cy="175242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878</TotalTime>
  <Words>1277</Words>
  <PresentationFormat>Экран (4:3)</PresentationFormat>
  <Paragraphs>47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Трек</vt:lpstr>
      <vt:lpstr>Пауки</vt:lpstr>
      <vt:lpstr>Прородитель пауков</vt:lpstr>
      <vt:lpstr>  Пауки … древнее динозавров</vt:lpstr>
      <vt:lpstr>Где живут пауки?</vt:lpstr>
      <vt:lpstr>Распространение пауков</vt:lpstr>
      <vt:lpstr>Питание пауков</vt:lpstr>
      <vt:lpstr>Ловля бабочек</vt:lpstr>
      <vt:lpstr>Подводная паутина</vt:lpstr>
      <vt:lpstr>Мечта коллекционера</vt:lpstr>
      <vt:lpstr>Паук эрезус</vt:lpstr>
      <vt:lpstr>Паук - сенокосец</vt:lpstr>
      <vt:lpstr>Слайд 12</vt:lpstr>
      <vt:lpstr>Паук Аргиопа</vt:lpstr>
      <vt:lpstr>Пауки, питающиеся птицами</vt:lpstr>
      <vt:lpstr>Приметы</vt:lpstr>
      <vt:lpstr>Что означает паук как знак?</vt:lpstr>
      <vt:lpstr>Пауки - рекордсмены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Пауки</dc:title>
  <cp:lastModifiedBy>User</cp:lastModifiedBy>
  <cp:revision>76</cp:revision>
  <dcterms:modified xsi:type="dcterms:W3CDTF">2013-04-17T12:48:06Z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587950</vt:lpwstr>
  </property>
  <property fmtid="{D5CDD505-2E9C-101B-9397-08002B2CF9AE}" name="NXPowerLiteSettings" pid="3">
    <vt:lpwstr>F7000400038000</vt:lpwstr>
  </property>
  <property fmtid="{D5CDD505-2E9C-101B-9397-08002B2CF9AE}" name="NXPowerLiteVersion" pid="4">
    <vt:lpwstr>D5.0.3</vt:lpwstr>
  </property>
</Properties>
</file>