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4" r:id="rId2"/>
    <p:sldMasterId id="2147483716" r:id="rId3"/>
    <p:sldMasterId id="2147483720" r:id="rId4"/>
    <p:sldMasterId id="2147483724" r:id="rId5"/>
    <p:sldMasterId id="2147483726" r:id="rId6"/>
    <p:sldMasterId id="2147483728" r:id="rId7"/>
    <p:sldMasterId id="2147483732" r:id="rId8"/>
  </p:sldMasterIdLst>
  <p:sldIdLst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2" r:id="rId17"/>
    <p:sldId id="266" r:id="rId18"/>
    <p:sldId id="267" r:id="rId19"/>
    <p:sldId id="268" r:id="rId20"/>
    <p:sldId id="270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6699FF"/>
    <a:srgbClr val="0066FF"/>
    <a:srgbClr val="0000FF"/>
    <a:srgbClr val="FF9933"/>
    <a:srgbClr val="CC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45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5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5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5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5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5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5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54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CDA844-42B9-40E6-8D08-A9B177039D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262C0-422E-4D07-B4B4-A651E92E11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7068D-E998-47D7-869F-1648EBED60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4848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4848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4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848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4848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4848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4848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49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849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4849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4849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49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49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4849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49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49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4849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0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4850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0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0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4850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0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4850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0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1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4851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1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1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4851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1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4851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1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1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4852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2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2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4852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2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2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4852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2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2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4852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3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3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4853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3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3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4853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3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3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4853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3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4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4854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4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4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4854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4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4854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4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4855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5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5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4855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5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855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5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4855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4855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5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6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4856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6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6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4856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6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6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4856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6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6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4857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7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7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4857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7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7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4857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7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7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4857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8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8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4858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8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8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4858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8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858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4858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58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14859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4859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4859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9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9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9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9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9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859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859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860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4860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0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1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1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1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1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61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8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8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861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61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861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399AE3-C2E5-4869-AE3B-F2D044F62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8F7C1-716D-408C-A312-6265D32913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99AB-944A-4009-ACC7-6E495B4091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3987E-61B7-490C-BBA8-734579E26A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F3C2-9D16-4B4E-9DE4-639EBA20C1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5711A-FA87-413A-9284-4CAC5EE004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5AE6-FB50-44D5-8181-5A2ED6BB62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7CDBA-F216-4D5A-A0A0-2539A0868B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CA6CA-A6B1-469E-BEDC-D3ABC1EAB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6AD63-6980-4B09-8ECC-2CA8E6E4CD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86A1-ACB7-4891-A379-112EBF47DF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565C8-748F-4ABE-954E-66C05C4A36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15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15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5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15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5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15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15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15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63D742-1ADD-419B-974B-248985273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27292D-2B2F-4CCF-8E35-4E18F730BB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795BE4-9515-4FC1-98A0-F572B22352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10046-2C96-4B1F-82D1-BED8DF35CE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32A40D-79B6-4E0D-BD65-02C55B23B6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92DE2-DE4C-43A6-B1E5-FE39924DAFF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1A6496-1917-4D47-8C59-15D220CA0C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10F8-8C9D-44AD-8153-8DA2964013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3367A-A227-49BA-A7D2-95E56F6AE6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08F80B-9869-4ECE-AD2F-A91D6A3623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7CD8C-EB1B-4009-8126-39764E3381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D8483-1445-43D7-8586-2369E621F32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576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77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77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77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7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7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8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8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78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8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785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785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785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26A3B29-F6E6-40EC-960A-C6252DE81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F86C5-67DF-4746-9386-4D33FE2C36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E25D-5A6F-4139-880A-00A76D52D4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7E78A-BE43-4AF3-B250-B3127707B8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11CF0-8F90-4439-AAC3-D583919EEE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074B-288F-4B00-8A48-4337503FC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D5844-4EBF-439D-8E3E-88B0060D5D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66C4A-D0CB-46CD-B448-B521E23199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94B4-0646-4D3C-9B68-34E1B2806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11C8-85F9-4B9D-A611-4894A271C1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E37CD-6B09-4E2D-8713-672D9DD068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B7251-93B6-4444-A1CB-C19339C31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281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82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28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DCE1D9-A1E9-4EAD-9444-191D4C57DF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EA098-30D8-4675-9881-14426ABE0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41D33-2B34-4B44-BD84-DD9779274C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915F-C7B5-4E85-9FD1-376E3F41DC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83256-3C39-4AE2-909A-7884AF802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7EB07-7E59-44A7-938D-99F2B9682B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358BB-F84C-47FE-8308-902034F12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CCEF3-2EBD-4DC0-A098-B96079E37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5D941-2839-4B58-A403-6995517B6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145A9-9154-4D52-8422-29446D1EFC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27A9D-D419-4330-B1F1-4EB2530D6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D9172-0CAB-4402-9259-E36FA83106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6573C9-37CE-479C-8984-ABC9DF44F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C4FAC-AF6A-49F3-9EBB-9E1F6EBC3B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280B-201F-4979-95BE-4FF7CDFD4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D518-3D58-4020-979E-CEA7815D9C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5286A-68AC-4630-953C-D8BE8E07F0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49804-873A-4681-8B2A-418F7581D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60E5B-04ED-4494-9440-0CC4821DFE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3D99A-DA17-475A-86C0-79CEC34A6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5B68-AF29-428F-9175-F083F449C2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FD3F6-3BD5-4BB5-8F1A-C2F580E8FD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057B-7AF5-420B-98DC-75EFE8E94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1F5E0-C9EB-45D7-B4E4-2A3D487432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8022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2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2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3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4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latin typeface="Arial" charset="0"/>
              </a:endParaRPr>
            </a:p>
          </p:txBody>
        </p:sp>
        <p:sp>
          <p:nvSpPr>
            <p:cNvPr id="18025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6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7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8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29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0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1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2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3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4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5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6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7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8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39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0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1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2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3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4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044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044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44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044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044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044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B78C3A-954A-4661-8BAF-6ED91CDA2D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860C5C-084C-4766-A3EC-7FAE59CC32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7E0F6A-3BD7-4F13-AD57-0DCA74F03F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72606-7348-4E61-BA49-1C459C250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03503-0613-4C56-BBE5-6C63E4DE4F9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27534-2C1F-4168-A449-2BD3711AF9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369DF-C008-43CC-94DB-30BC48FE541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2F6F89-F2E8-4BDC-8A7C-FDA3B6563A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9E7D9F-8B48-4B69-A690-1C9702AACF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2C3350-2D6A-48D2-A060-DD1169523D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AFAC43-81A5-4E77-A7A4-85C3F3522AD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52BFED-8639-421B-85D8-354BD64249D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53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3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53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536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36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853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18ED61D-4358-483C-BE33-F33A40A994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AE8D7-1216-43B8-B313-65324120C8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BD9F-596B-4EFF-938E-CA1CFEEE6A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9C8FE-F6F8-4C72-9243-300F29797E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7C644-4D98-4D8B-AA77-83A43F0B77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43FC-32A0-44DF-BD62-29912330A8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1A27-6AE0-4A18-A936-A96697EBFF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4E6B-0FA7-41FB-B74A-EA01A2475D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D4BA9-0247-4DD5-A2DE-87A96EC30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2D14-1A8C-4038-AAE9-86AEF984A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256DA-50BE-4485-AB75-DA1FCFF4C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0AF98-3A40-4B45-8035-7F9E14AE6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11417-6776-4232-87F6-6B478F265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4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4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4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4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4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4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5306BEE-7720-4473-9CE6-A1DF1EBFC0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4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4745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4746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4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746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4746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46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746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474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4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746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4746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4747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747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747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4747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474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7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474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7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474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8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474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8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474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8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474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9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474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9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474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49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474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4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0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475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0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475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0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475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0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475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1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475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1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475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1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475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2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475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2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475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475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3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475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3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475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75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75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4753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475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4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475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4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475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4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475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5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475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5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475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5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475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5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475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6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475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6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475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756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475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475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75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7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59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475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75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5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75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75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B520594-3B7C-49F3-AFC1-03119996917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A5ECBB9-0EF8-4B2F-9A2D-098657F5439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05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05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5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05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0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56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56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6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56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6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6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56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51611C9-76EE-4425-B2C7-3D2C788D8C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56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17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7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7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5D7136C-551F-4060-AF27-BEDD715412B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54437C7-937D-443A-B32E-BB49D29ADF6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920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0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0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0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0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0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0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92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6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7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8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29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0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1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2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3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4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5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6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7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8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39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0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941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941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FFBA5AD-1255-4E10-810B-FFDCBF6B96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941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942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942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42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43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43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43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0FB4FAC-625B-4B2D-B8E8-A801B665F64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749675" cy="655320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000496" y="857232"/>
            <a:ext cx="4105275" cy="532923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Annabelle" pitchFamily="66" charset="0"/>
              </a:rPr>
              <a:t>Александр 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I</a:t>
            </a:r>
            <a:r>
              <a:rPr lang="ru-RU" sz="3200" b="1" dirty="0">
                <a:solidFill>
                  <a:srgbClr val="CC0000"/>
                </a:solidFill>
                <a:latin typeface="Annabelle" pitchFamily="66" charset="0"/>
              </a:rPr>
              <a:t> Ярославич (Александр Невский)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/>
            </a:r>
            <a:b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</a:b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1220-1263</a:t>
            </a:r>
            <a:b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</a:br>
            <a:r>
              <a:rPr lang="en-US" sz="3200" b="1" dirty="0" err="1">
                <a:solidFill>
                  <a:srgbClr val="CC0000"/>
                </a:solidFill>
                <a:latin typeface="Annabelle" pitchFamily="66" charset="0"/>
              </a:rPr>
              <a:t>Великий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Annabelle" pitchFamily="66" charset="0"/>
              </a:rPr>
              <a:t>князь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Annabelle" pitchFamily="66" charset="0"/>
              </a:rPr>
              <a:t>Киевский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 в 1249-1252</a:t>
            </a:r>
            <a:b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</a:br>
            <a:r>
              <a:rPr lang="en-US" sz="3200" b="1" dirty="0" err="1">
                <a:solidFill>
                  <a:srgbClr val="CC0000"/>
                </a:solidFill>
                <a:latin typeface="Annabelle" pitchFamily="66" charset="0"/>
              </a:rPr>
              <a:t>Великий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Annabelle" pitchFamily="66" charset="0"/>
              </a:rPr>
              <a:t>князь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 </a:t>
            </a:r>
            <a:r>
              <a:rPr lang="en-US" sz="3200" b="1" dirty="0" err="1">
                <a:solidFill>
                  <a:srgbClr val="CC0000"/>
                </a:solidFill>
                <a:latin typeface="Annabelle" pitchFamily="66" charset="0"/>
              </a:rPr>
              <a:t>Владимирский</a:t>
            </a:r>
            <a:r>
              <a:rPr lang="en-US" sz="3200" b="1" dirty="0">
                <a:solidFill>
                  <a:srgbClr val="CC0000"/>
                </a:solidFill>
                <a:latin typeface="Annabelle" pitchFamily="66" charset="0"/>
              </a:rPr>
              <a:t> в 1252-1263</a:t>
            </a:r>
            <a:endParaRPr lang="ru-RU" sz="3200" b="1" dirty="0">
              <a:solidFill>
                <a:srgbClr val="CC0000"/>
              </a:solidFill>
              <a:latin typeface="Annabelle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nevski_mo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188913"/>
            <a:ext cx="4183063" cy="6480175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16463" cy="6858000"/>
          </a:xfrm>
        </p:spPr>
        <p:txBody>
          <a:bodyPr/>
          <a:lstStyle/>
          <a:p>
            <a:r>
              <a:rPr lang="ru-RU" sz="3100">
                <a:solidFill>
                  <a:srgbClr val="FFFF99"/>
                </a:solidFill>
                <a:latin typeface="Arbat" pitchFamily="2" charset="0"/>
              </a:rPr>
              <a:t>Вскоре Александр нанес поражение семи литовским отрядам, нападавшим на северо-западные русские земли, отбил Торопец, захваченный Литвой, уничтожил отряд у озера Жизца, разгромил литовское ополчение под Усвятом.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8997272_Semiradski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88913"/>
            <a:ext cx="4781550" cy="65532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292725" y="842963"/>
            <a:ext cx="36004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Arbat" pitchFamily="2" charset="0"/>
              </a:rPr>
              <a:t>В 1247 году к Александру обратился Батый: "Мне покорились многие народы, неужели ты один не хочешь покориться моей державе? Если хочешь сберечь землю свою, то приходи поклониться мне, и увидишь честь и славу царства моего". Понимая, что противостоять монголам он не в состоянии, Александр не пошел на конфликт и отправился в Монголию. Обычно суровый и высокомерный к побежденным, Батый принял Александра и его брата Андрея очень ласково. В летописи сказано, что хан, увидевши Александра, сказал своим вельможам: "Все, что мне говорили о нем, все правда: нет подобного этому князю".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4m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797425" cy="6480175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472113" y="115888"/>
            <a:ext cx="3492500" cy="6626225"/>
          </a:xfrm>
        </p:spPr>
        <p:txBody>
          <a:bodyPr/>
          <a:lstStyle/>
          <a:p>
            <a:r>
              <a:rPr lang="ru-RU" sz="1600">
                <a:solidFill>
                  <a:schemeClr val="tx1"/>
                </a:solidFill>
                <a:latin typeface="Arbat" pitchFamily="2" charset="0"/>
              </a:rPr>
              <a:t>В 1252 году Александр отправился на Дон к сыну Батыя, Сартаку, который теперь управлял всеми делами ввиду старости отца. Сартаку он понравился еще больше, чем Батыю, между ними завязалась тесная дружба. А со своим братом Александр, наоборот, рассорился. Сартак утвердил Александра на Владимирском столе, а против Андрея послал войско, которое разбило его рать. Андрей бежал в Новгород, но не был там принят и удалился в Швецию. Татары захватили Переславль, убили его воеводу, взяли в плен жителей и пошли назад в Орду. Александр приехал княжить во Владимир. Андрей также возвратился на Русь, помирился с братом, а тот помирил его с ханом и</a:t>
            </a:r>
            <a:r>
              <a:rPr lang="en-US" sz="1600">
                <a:solidFill>
                  <a:schemeClr val="tx1"/>
                </a:solidFill>
                <a:latin typeface="Arbat" pitchFamily="2" charset="0"/>
              </a:rPr>
              <a:t> </a:t>
            </a:r>
            <a:r>
              <a:rPr lang="ru-RU" sz="1600">
                <a:solidFill>
                  <a:schemeClr val="tx1"/>
                </a:solidFill>
                <a:latin typeface="Arbat" pitchFamily="2" charset="0"/>
              </a:rPr>
              <a:t>дал в удел Суздаль.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63aa4d78b713b0d9f71ff18a6c21d19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6363"/>
            <a:ext cx="8785225" cy="5245100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45125"/>
            <a:ext cx="8229600" cy="1412875"/>
          </a:xfrm>
        </p:spPr>
        <p:txBody>
          <a:bodyPr/>
          <a:lstStyle/>
          <a:p>
            <a:r>
              <a:rPr lang="ru-RU" sz="1800">
                <a:solidFill>
                  <a:srgbClr val="FFFF00"/>
                </a:solidFill>
                <a:latin typeface="Arbat" pitchFamily="2" charset="0"/>
              </a:rPr>
              <a:t>В дальнейшем вся восточная политика Александра была направлена на то, чтобы обезопасить Русь от новых монгольских нашествий. Пойдя на уступки и наладив дипломатические отношения с Ордой, Александр спас ослабленную Русь от полного уничтожения.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856662" cy="4716463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868863"/>
            <a:ext cx="8229600" cy="1989137"/>
          </a:xfrm>
        </p:spPr>
        <p:txBody>
          <a:bodyPr/>
          <a:lstStyle/>
          <a:p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Для этого он несколько раз выезжал в Орду. Последний раз – в 1262 году, после волнений в суздальских городах, где были перебиты ханские баскаки и выгнаны татарские купцы. Чтобы умилостивить хана, Александр лично отправился с дарами в Орду. Хан удерживал князя подле себя всю зиму и лето.</a:t>
            </a:r>
            <a:r>
              <a:rPr lang="ru-RU" sz="20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28997316_Semiradski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15888"/>
            <a:ext cx="5537200" cy="655320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41438"/>
            <a:ext cx="3024188" cy="3600450"/>
          </a:xfrm>
        </p:spPr>
        <p:txBody>
          <a:bodyPr/>
          <a:lstStyle/>
          <a:p>
            <a:r>
              <a:rPr lang="ru-RU" sz="2800">
                <a:solidFill>
                  <a:srgbClr val="FFFF99"/>
                </a:solidFill>
                <a:latin typeface="Arbat" pitchFamily="2" charset="0"/>
              </a:rPr>
              <a:t>Осенью Александр получил возможность вернуться во Владимир, но по дороге заболел и умер в Городце.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28997337_Semiradski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88913"/>
            <a:ext cx="5126037" cy="6553200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64163" y="115888"/>
            <a:ext cx="3779837" cy="6626225"/>
          </a:xfrm>
        </p:spPr>
        <p:txBody>
          <a:bodyPr/>
          <a:lstStyle/>
          <a:p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Во время его погребения во владимирском монастыре Рождества Богородицы 23 ноября 1263 года произошло событие, о котором в летописи сказано: "Чудо дивно и памяти достойно". Когда тело святого Александра положили в раку, эконом монастыря Севастиан и митрополит Кирилл хотели разжать ему руку, чтобы вложить напутственную духовную грамоту. Святой князь, как живой, сам простер руку и взял грамоту из рук митрополита.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alexander_nevskiy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038" y="115888"/>
            <a:ext cx="5321300" cy="6626225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035300" cy="6178550"/>
          </a:xfrm>
        </p:spPr>
        <p:txBody>
          <a:bodyPr/>
          <a:lstStyle/>
          <a:p>
            <a:r>
              <a:rPr lang="ru-RU" sz="2000">
                <a:latin typeface="Arbat" pitchFamily="2" charset="0"/>
              </a:rPr>
              <a:t>Почитание Александра Невского как святого началось задолго до того, как он был канонизирован Русской православной церковью в 1547 году. Там, где люди истово просили у него чуда, оно непременно случалось. Святой вставал из гробницы и ободрял соотечественников, например, накануне Куликовской битвы в 1380 году.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vid_ot_lavri_1-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2771775" y="476250"/>
            <a:ext cx="5641975" cy="1054100"/>
          </a:xfrm>
        </p:spPr>
        <p:txBody>
          <a:bodyPr/>
          <a:lstStyle/>
          <a:p>
            <a:r>
              <a:rPr lang="ru-RU" sz="2400">
                <a:solidFill>
                  <a:srgbClr val="FFFF00"/>
                </a:solidFill>
                <a:latin typeface="Arbat" pitchFamily="2" charset="0"/>
              </a:rPr>
              <a:t>В память о нем в Петербурге построили монастырь, Александро-Невскую лавру</a:t>
            </a:r>
            <a:r>
              <a:rPr lang="en-US" sz="2400">
                <a:solidFill>
                  <a:srgbClr val="FFFF00"/>
                </a:solidFill>
                <a:latin typeface="Arbat" pitchFamily="2" charset="0"/>
              </a:rPr>
              <a:t>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kolokolnya_1-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ru-RU" sz="2400">
                <a:solidFill>
                  <a:srgbClr val="FF9933"/>
                </a:solidFill>
                <a:latin typeface="Arbat" pitchFamily="2" charset="0"/>
              </a:rPr>
              <a:t>В 1724 году по указу Петра Великого</a:t>
            </a:r>
            <a:r>
              <a:rPr lang="en-US" sz="2400">
                <a:solidFill>
                  <a:srgbClr val="FF9933"/>
                </a:solidFill>
                <a:latin typeface="Arbat" pitchFamily="2" charset="0"/>
              </a:rPr>
              <a:t> c</a:t>
            </a:r>
            <a:r>
              <a:rPr lang="ru-RU" sz="2400">
                <a:solidFill>
                  <a:srgbClr val="FF9933"/>
                </a:solidFill>
                <a:latin typeface="Arbat" pitchFamily="2" charset="0"/>
              </a:rPr>
              <a:t>юда были перевезены его мощи. Петр также постановил отмечать его память 30 августа, в день заключения победоносного мира со Швецией.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aleksandr-nevskiy-urij_pantu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5588" cy="6858001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188913"/>
            <a:ext cx="3708400" cy="6669087"/>
          </a:xfrm>
        </p:spPr>
        <p:txBody>
          <a:bodyPr/>
          <a:lstStyle/>
          <a:p>
            <a:r>
              <a:rPr lang="ru-RU" sz="2400" b="1">
                <a:solidFill>
                  <a:srgbClr val="CC0000"/>
                </a:solidFill>
                <a:latin typeface="Arbat" pitchFamily="2" charset="0"/>
              </a:rPr>
              <a:t>Александр родился в семье князя Ярослава Всеволодовича и княгини Феодосии, дочери князя Мстислава Удатного (Удалого). Его дедом был Всеволод Большое Гнездо. В 1236 году Александр был посажен на новгородское княжение, а в 1239 году женился на полоцкой княжне Александре Брячиславне.</a:t>
            </a:r>
            <a:r>
              <a:rPr lang="ru-RU" sz="2400">
                <a:solidFill>
                  <a:srgbClr val="009900"/>
                </a:solidFill>
                <a:latin typeface="Arbat" pitchFamily="2" charset="0"/>
              </a:rPr>
              <a:t> </a:t>
            </a:r>
            <a:br>
              <a:rPr lang="ru-RU" sz="2400">
                <a:solidFill>
                  <a:srgbClr val="009900"/>
                </a:solidFill>
                <a:latin typeface="Arbat" pitchFamily="2" charset="0"/>
              </a:rPr>
            </a:br>
            <a:endParaRPr lang="ru-RU" sz="2400">
              <a:solidFill>
                <a:srgbClr val="009900"/>
              </a:solidFill>
              <a:latin typeface="Arb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2550"/>
            <a:ext cx="8785225" cy="4056063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81525"/>
            <a:ext cx="8229600" cy="2087563"/>
          </a:xfrm>
        </p:spPr>
        <p:txBody>
          <a:bodyPr/>
          <a:lstStyle/>
          <a:p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В 1725 году императрица Екатерина </a:t>
            </a:r>
            <a:r>
              <a:rPr lang="en-US" sz="2000">
                <a:solidFill>
                  <a:srgbClr val="FFFF99"/>
                </a:solidFill>
                <a:latin typeface="Arbat" pitchFamily="2" charset="0"/>
              </a:rPr>
              <a:t>I</a:t>
            </a:r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 учредила орден святого благоверного князя Александра Невского – одну из высших наград Российской империи. Он просуществовал до 1917 года и был вторым по значимости после ордена святого всехвального апостола Андрея Первозванного.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lexNevsky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3663" cy="6858000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084888" y="260350"/>
            <a:ext cx="2890837" cy="6107113"/>
          </a:xfrm>
        </p:spPr>
        <p:txBody>
          <a:bodyPr/>
          <a:lstStyle/>
          <a:p>
            <a:r>
              <a:rPr lang="ru-RU" sz="2400">
                <a:latin typeface="Arbat" pitchFamily="2" charset="0"/>
              </a:rPr>
              <a:t>В СССР во время войны, в 1942 году был учрежден орден Александра Невского, которым награждались офицеры Красной армии за проявленную личную отвагу и обеспечение успешных действий своих частей.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230895792_nevs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15888"/>
            <a:ext cx="5205412" cy="6481762"/>
          </a:xfrm>
          <a:prstGeom prst="rect">
            <a:avLst/>
          </a:prstGeom>
          <a:noFill/>
        </p:spPr>
      </p:pic>
      <p:sp>
        <p:nvSpPr>
          <p:cNvPr id="542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5245100" y="260350"/>
            <a:ext cx="3898900" cy="6394450"/>
          </a:xfrm>
        </p:spPr>
        <p:txBody>
          <a:bodyPr/>
          <a:lstStyle/>
          <a:p>
            <a:r>
              <a:rPr lang="ru-RU" sz="1800">
                <a:solidFill>
                  <a:srgbClr val="FFFF99"/>
                </a:solidFill>
                <a:latin typeface="Arbat" pitchFamily="2" charset="0"/>
              </a:rPr>
              <a:t>В условиях страшных испытаний, обрушившихся на русские земли, Александр </a:t>
            </a:r>
            <a:br>
              <a:rPr lang="ru-RU" sz="1800">
                <a:solidFill>
                  <a:srgbClr val="FFFF99"/>
                </a:solidFill>
                <a:latin typeface="Arbat" pitchFamily="2" charset="0"/>
              </a:rPr>
            </a:br>
            <a:r>
              <a:rPr lang="ru-RU" sz="1800">
                <a:solidFill>
                  <a:srgbClr val="FFFF99"/>
                </a:solidFill>
                <a:latin typeface="Arbat" pitchFamily="2" charset="0"/>
              </a:rPr>
              <a:t>Невский сумел найти силы для противостояния западным завоевателям, снискав славу великого русского полководца, а также заложил основы взаимоотношений с Золотой Ордой. В условиях разорения Руси монголо-татарами он умелой политикой ослабил тяготы ига, спас Русь от полного уничтожения. "Соблюдение Русской земли, - говорит Соловьев , - от беды на востоке, знаменитые подвиги за веру и землю на западе доставили Александру славную память на Руси и сделали его самым видным историческим лицом в древней истории от Мономаха до Донского".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P6012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5551487" cy="6408737"/>
          </a:xfrm>
          <a:prstGeom prst="rect">
            <a:avLst/>
          </a:prstGeom>
          <a:noFill/>
        </p:spPr>
      </p:pic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264275" y="2020888"/>
            <a:ext cx="2879725" cy="4837112"/>
          </a:xfrm>
        </p:spPr>
        <p:txBody>
          <a:bodyPr/>
          <a:lstStyle/>
          <a:p>
            <a:r>
              <a:rPr lang="ru-RU" sz="3600">
                <a:solidFill>
                  <a:srgbClr val="CC0000"/>
                </a:solidFill>
                <a:latin typeface="Arbat" pitchFamily="2" charset="0"/>
              </a:rPr>
              <a:t>Александр Невский – имя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213100"/>
            <a:ext cx="8229600" cy="1384300"/>
          </a:xfrm>
        </p:spPr>
        <p:txBody>
          <a:bodyPr/>
          <a:lstStyle/>
          <a:p>
            <a:r>
              <a:rPr lang="ru-RU" sz="6000">
                <a:solidFill>
                  <a:srgbClr val="CC0000"/>
                </a:solidFill>
                <a:latin typeface="Arbat" pitchFamily="2" charset="0"/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lexander_nevskiy_neva_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913"/>
            <a:ext cx="4273550" cy="6408737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ru-RU" sz="2000">
                <a:latin typeface="Arbat" pitchFamily="2" charset="0"/>
              </a:rPr>
              <a:t>Всеобщую славу молодому князю принесла победа, одержанная им на берегу Невы, в устье Ижоры 15 июля 1240 года над шведами. Побуждаемые папскими посланиями, шведы предприняли крестовый поход против Новгородской земли. По легенде, их командующий, будущий правитель Швеции Ярл Биргер, вошел на кораблях в Неву и отправил послание Александру: "Если можешь, сопротивляйся, но знай, что я уже здесь и пленю твою землю".</a:t>
            </a:r>
            <a:r>
              <a:rPr lang="ru-RU" sz="4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787900" y="0"/>
            <a:ext cx="4356100" cy="6858000"/>
          </a:xfrm>
        </p:spPr>
        <p:txBody>
          <a:bodyPr/>
          <a:lstStyle/>
          <a:p>
            <a:r>
              <a:rPr lang="ru-RU" sz="2000">
                <a:solidFill>
                  <a:srgbClr val="FFFF00"/>
                </a:solidFill>
                <a:latin typeface="Arbat" pitchFamily="2" charset="0"/>
              </a:rPr>
              <a:t>Биргер хотел плыть в Ладожское озеро, занять Ладогу и отсюда по Волхову идти уже к Новгороду. Но Александр сам выступил навстречу шведам. Его войска скрытно приблизились к устью Ижоры, где остановились на отдых враги, внезапно напали на них и начали рубить топорами и мечами прежде чем шведы успели взять оружие. Александр лично участвовал в битве и ранил шведского воеводу в лицо: "…самому королю възложи печать на лице острымь своимь копиемь".</a:t>
            </a:r>
            <a:r>
              <a:rPr lang="ru-RU" sz="4000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18438" name="Picture 6" descr="alexander_nevskiy_neva_batt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338638" cy="640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lexander_nevskiy_neva_battl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188913"/>
            <a:ext cx="4456113" cy="6480175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787900" y="115888"/>
            <a:ext cx="4356100" cy="6742112"/>
          </a:xfrm>
        </p:spPr>
        <p:txBody>
          <a:bodyPr/>
          <a:lstStyle/>
          <a:p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Считается, что именно за эту победу князя стали называть Невским. Но впервые это имя встречается в источниках только с </a:t>
            </a:r>
            <a:r>
              <a:rPr lang="en-US" sz="2000">
                <a:solidFill>
                  <a:srgbClr val="FFFF99"/>
                </a:solidFill>
                <a:latin typeface="Arbat" pitchFamily="2" charset="0"/>
              </a:rPr>
              <a:t>XIV</a:t>
            </a:r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 века. Известно, что некоторые потомки князя также носили имя Невских, возможно, таким образом за ними закреплялись владения в этой местности. Так или иначе, но сражение 1240 года предотвратило потерю Русью берегов Финского залива, остановило шведскую агрессию на новгородско-псковские земли.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6838"/>
            <a:ext cx="8785225" cy="4748212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013325"/>
            <a:ext cx="9144000" cy="1844675"/>
          </a:xfrm>
        </p:spPr>
        <p:txBody>
          <a:bodyPr/>
          <a:lstStyle/>
          <a:p>
            <a:r>
              <a:rPr lang="ru-RU" sz="1400">
                <a:solidFill>
                  <a:srgbClr val="FFFF99"/>
                </a:solidFill>
                <a:latin typeface="Arbat" pitchFamily="2" charset="0"/>
              </a:rPr>
              <a:t>Александр вернулся в Новгород с великой славой, но в том же году рассорился с новгородцами и уехал в Переславль-Залесский. А вскоре над городом нависла угроза с запада. Ливонский орден, собрав немецких крестоносцев Прибалтики, датских рыцарей из Ревеля, а также заручившись поддержкой папской курии и давних соперников новгородцев псковичей, вторгся в пределы новгородских земель. Новгородцы вынуждены были обратиться за помощью к Александру. Князь немедленно пошел на немцев, захватил их крепость, гарнизон немецкий привел в Новгород, часть его отпустил на волю, а изменников – вожан и чудь – перевешал.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ce-bat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8785225" cy="502285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147050" cy="1417637"/>
          </a:xfrm>
        </p:spPr>
        <p:txBody>
          <a:bodyPr/>
          <a:lstStyle/>
          <a:p>
            <a:r>
              <a:rPr lang="ru-RU" sz="1600">
                <a:solidFill>
                  <a:schemeClr val="hlink"/>
                </a:solidFill>
                <a:latin typeface="Arbat" pitchFamily="2" charset="0"/>
              </a:rPr>
              <a:t>Потом он пошел в Чудскую землю, во владения Ордена, войска которого наголову разбили один из русских отрядов. Когда Александр узнал об этом, он отступил к Псковскому озеру и стал дожидаться неприятеля на льду, который был еще крепок.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Kn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6838"/>
            <a:ext cx="8785225" cy="4748212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4941888"/>
            <a:ext cx="9144000" cy="1916112"/>
          </a:xfrm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  <a:latin typeface="Arbat" pitchFamily="2" charset="0"/>
              </a:rPr>
              <a:t>Утром 5 апреля 1242 года началась знаменитая битва, известная в наших летописях под названием Ледовое побоище. Немецкие рыцари были разгромлены. Ливонский орден был поставлен перед необходимостью заключить мир, по которому крестоносцы отказывались от всех притязаний на русские земли, а также передавали Новгороду часть Латгалии.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8997296_Semiradskiy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88913"/>
            <a:ext cx="5470525" cy="6553200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95963" y="0"/>
            <a:ext cx="3348037" cy="6858000"/>
          </a:xfrm>
        </p:spPr>
        <p:txBody>
          <a:bodyPr/>
          <a:lstStyle/>
          <a:p>
            <a:r>
              <a:rPr lang="ru-RU" sz="2000">
                <a:solidFill>
                  <a:srgbClr val="FFFF99"/>
                </a:solidFill>
                <a:latin typeface="Arbat" pitchFamily="2" charset="0"/>
              </a:rPr>
              <a:t>Александр должен был ехать во Владимир прощаться с отцом, отправлявшимся в Орду. В его отсутствие немецкие послы пришли в Новгород с поклоном и просьбой: "Что заняли мы мечом, Водь, Лугу, Псков, Летголу, от того всего отступаемся; сколько взяли людей ваших в плен, тех готовы обменять: мы ваших пустим, а вы наших пустите". Новгородцы согласились и помирились.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244</TotalTime>
  <Words>1174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Глобус</vt:lpstr>
      <vt:lpstr>Салют</vt:lpstr>
      <vt:lpstr>Течение</vt:lpstr>
      <vt:lpstr>Граница</vt:lpstr>
      <vt:lpstr>Разрез</vt:lpstr>
      <vt:lpstr>Текстура</vt:lpstr>
      <vt:lpstr>Точки</vt:lpstr>
      <vt:lpstr>Клен</vt:lpstr>
      <vt:lpstr>Александр I Ярославич (Александр Невский) 1220-1263 Великий князь Киевский в 1249-1252 Великий князь Владимирский в 1252-1263</vt:lpstr>
      <vt:lpstr>Александр родился в семье князя Ярослава Всеволодовича и княгини Феодосии, дочери князя Мстислава Удатного (Удалого). Его дедом был Всеволод Большое Гнездо. В 1236 году Александр был посажен на новгородское княжение, а в 1239 году женился на полоцкой княжне Александре Брячиславне.  </vt:lpstr>
      <vt:lpstr>Всеобщую славу молодому князю принесла победа, одержанная им на берегу Невы, в устье Ижоры 15 июля 1240 года над шведами. Побуждаемые папскими посланиями, шведы предприняли крестовый поход против Новгородской земли. По легенде, их командующий, будущий правитель Швеции Ярл Биргер, вошел на кораблях в Неву и отправил послание Александру: "Если можешь, сопротивляйся, но знай, что я уже здесь и пленю твою землю". </vt:lpstr>
      <vt:lpstr>Биргер хотел плыть в Ладожское озеро, занять Ладогу и отсюда по Волхову идти уже к Новгороду. Но Александр сам выступил навстречу шведам. Его войска скрытно приблизились к устью Ижоры, где остановились на отдых враги, внезапно напали на них и начали рубить топорами и мечами прежде чем шведы успели взять оружие. Александр лично участвовал в битве и ранил шведского воеводу в лицо: "…самому королю възложи печать на лице острымь своимь копиемь". </vt:lpstr>
      <vt:lpstr>Считается, что именно за эту победу князя стали называть Невским. Но впервые это имя встречается в источниках только с XIV века. Известно, что некоторые потомки князя также носили имя Невских, возможно, таким образом за ними закреплялись владения в этой местности. Так или иначе, но сражение 1240 года предотвратило потерю Русью берегов Финского залива, остановило шведскую агрессию на новгородско-псковские земли. </vt:lpstr>
      <vt:lpstr>Александр вернулся в Новгород с великой славой, но в том же году рассорился с новгородцами и уехал в Переславль-Залесский. А вскоре над городом нависла угроза с запада. Ливонский орден, собрав немецких крестоносцев Прибалтики, датских рыцарей из Ревеля, а также заручившись поддержкой папской курии и давних соперников новгородцев псковичей, вторгся в пределы новгородских земель. Новгородцы вынуждены были обратиться за помощью к Александру. Князь немедленно пошел на немцев, захватил их крепость, гарнизон немецкий привел в Новгород, часть его отпустил на волю, а изменников – вожан и чудь – перевешал. </vt:lpstr>
      <vt:lpstr>Потом он пошел в Чудскую землю, во владения Ордена, войска которого наголову разбили один из русских отрядов. Когда Александр узнал об этом, он отступил к Псковскому озеру и стал дожидаться неприятеля на льду, который был еще крепок. </vt:lpstr>
      <vt:lpstr>Утром 5 апреля 1242 года началась знаменитая битва, известная в наших летописях под названием Ледовое побоище. Немецкие рыцари были разгромлены. Ливонский орден был поставлен перед необходимостью заключить мир, по которому крестоносцы отказывались от всех притязаний на русские земли, а также передавали Новгороду часть Латгалии. </vt:lpstr>
      <vt:lpstr>Александр должен был ехать во Владимир прощаться с отцом, отправлявшимся в Орду. В его отсутствие немецкие послы пришли в Новгород с поклоном и просьбой: "Что заняли мы мечом, Водь, Лугу, Псков, Летголу, от того всего отступаемся; сколько взяли людей ваших в плен, тех готовы обменять: мы ваших пустим, а вы наших пустите". Новгородцы согласились и помирились. </vt:lpstr>
      <vt:lpstr>Вскоре Александр нанес поражение семи литовским отрядам, нападавшим на северо-западные русские земли, отбил Торопец, захваченный Литвой, уничтожил отряд у озера Жизца, разгромил литовское ополчение под Усвятом. </vt:lpstr>
      <vt:lpstr>Слайд 11</vt:lpstr>
      <vt:lpstr>В 1252 году Александр отправился на Дон к сыну Батыя, Сартаку, который теперь управлял всеми делами ввиду старости отца. Сартаку он понравился еще больше, чем Батыю, между ними завязалась тесная дружба. А со своим братом Александр, наоборот, рассорился. Сартак утвердил Александра на Владимирском столе, а против Андрея послал войско, которое разбило его рать. Андрей бежал в Новгород, но не был там принят и удалился в Швецию. Татары захватили Переславль, убили его воеводу, взяли в плен жителей и пошли назад в Орду. Александр приехал княжить во Владимир. Андрей также возвратился на Русь, помирился с братом, а тот помирил его с ханом и дал в удел Суздаль. </vt:lpstr>
      <vt:lpstr>В дальнейшем вся восточная политика Александра была направлена на то, чтобы обезопасить Русь от новых монгольских нашествий. Пойдя на уступки и наладив дипломатические отношения с Ордой, Александр спас ослабленную Русь от полного уничтожения. </vt:lpstr>
      <vt:lpstr>Для этого он несколько раз выезжал в Орду. Последний раз – в 1262 году, после волнений в суздальских городах, где были перебиты ханские баскаки и выгнаны татарские купцы. Чтобы умилостивить хана, Александр лично отправился с дарами в Орду. Хан удерживал князя подле себя всю зиму и лето. </vt:lpstr>
      <vt:lpstr>Осенью Александр получил возможность вернуться во Владимир, но по дороге заболел и умер в Городце. </vt:lpstr>
      <vt:lpstr>Во время его погребения во владимирском монастыре Рождества Богородицы 23 ноября 1263 года произошло событие, о котором в летописи сказано: "Чудо дивно и памяти достойно". Когда тело святого Александра положили в раку, эконом монастыря Севастиан и митрополит Кирилл хотели разжать ему руку, чтобы вложить напутственную духовную грамоту. Святой князь, как живой, сам простер руку и взял грамоту из рук митрополита. </vt:lpstr>
      <vt:lpstr>Почитание Александра Невского как святого началось задолго до того, как он был канонизирован Русской православной церковью в 1547 году. Там, где люди истово просили у него чуда, оно непременно случалось. Святой вставал из гробницы и ободрял соотечественников, например, накануне Куликовской битвы в 1380 году. </vt:lpstr>
      <vt:lpstr>В память о нем в Петербурге построили монастырь, Александро-Невскую лавру. </vt:lpstr>
      <vt:lpstr>В 1724 году по указу Петра Великого cюда были перевезены его мощи. Петр также постановил отмечать его память 30 августа, в день заключения победоносного мира со Швецией. </vt:lpstr>
      <vt:lpstr>В 1725 году императрица Екатерина I учредила орден святого благоверного князя Александра Невского – одну из высших наград Российской империи. Он просуществовал до 1917 года и был вторым по значимости после ордена святого всехвального апостола Андрея Первозванного. </vt:lpstr>
      <vt:lpstr>В СССР во время войны, в 1942 году был учрежден орден Александра Невского, которым награждались офицеры Красной армии за проявленную личную отвагу и обеспечение успешных действий своих частей. </vt:lpstr>
      <vt:lpstr>В условиях страшных испытаний, обрушившихся на русские земли, Александр  Невский сумел найти силы для противостояния западным завоевателям, снискав славу великого русского полководца, а также заложил основы взаимоотношений с Золотой Ордой. В условиях разорения Руси монголо-татарами он умелой политикой ослабил тяготы ига, спас Русь от полного уничтожения. "Соблюдение Русской земли, - говорит Соловьев , - от беды на востоке, знаменитые подвиги за веру и землю на западе доставили Александру славную память на Руси и сделали его самым видным историческим лицом в древней истории от Мономаха до Донского".</vt:lpstr>
      <vt:lpstr>Александр Невский – имя России.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8</cp:revision>
  <dcterms:created xsi:type="dcterms:W3CDTF">2009-08-30T12:47:04Z</dcterms:created>
  <dcterms:modified xsi:type="dcterms:W3CDTF">2012-06-28T20:37:57Z</dcterms:modified>
</cp:coreProperties>
</file>