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sigs" ContentType="application/vnd.openxmlformats-package.digital-signature-origin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_xmlsignatures/sig1.xml" ContentType="application/vnd.openxmlformats-package.digital-signature-xmlsignatur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package/2006/relationships/digital-signature/origin" Target="_xmlsignatures/origin.sigs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B63669-E538-43FA-AE0C-65B4FF85B25E}" type="datetimeFigureOut">
              <a:rPr lang="ru-RU" smtClean="0"/>
              <a:pPr/>
              <a:t>03.10.2010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87525A-DED1-4EA9-940F-1BBF5C9F5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63669-E538-43FA-AE0C-65B4FF85B25E}" type="datetimeFigureOut">
              <a:rPr lang="ru-RU" smtClean="0"/>
              <a:pPr/>
              <a:t>03.10.2010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7525A-DED1-4EA9-940F-1BBF5C9F5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63669-E538-43FA-AE0C-65B4FF85B25E}" type="datetimeFigureOut">
              <a:rPr lang="ru-RU" smtClean="0"/>
              <a:pPr/>
              <a:t>03.10.2010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7525A-DED1-4EA9-940F-1BBF5C9F5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63669-E538-43FA-AE0C-65B4FF85B25E}" type="datetimeFigureOut">
              <a:rPr lang="ru-RU" smtClean="0"/>
              <a:pPr/>
              <a:t>03.10.2010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7525A-DED1-4EA9-940F-1BBF5C9F58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63669-E538-43FA-AE0C-65B4FF85B25E}" type="datetimeFigureOut">
              <a:rPr lang="ru-RU" smtClean="0"/>
              <a:pPr/>
              <a:t>03.10.2010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7525A-DED1-4EA9-940F-1BBF5C9F58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63669-E538-43FA-AE0C-65B4FF85B25E}" type="datetimeFigureOut">
              <a:rPr lang="ru-RU" smtClean="0"/>
              <a:pPr/>
              <a:t>03.10.2010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7525A-DED1-4EA9-940F-1BBF5C9F58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63669-E538-43FA-AE0C-65B4FF85B25E}" type="datetimeFigureOut">
              <a:rPr lang="ru-RU" smtClean="0"/>
              <a:pPr/>
              <a:t>03.10.2010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7525A-DED1-4EA9-940F-1BBF5C9F5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63669-E538-43FA-AE0C-65B4FF85B25E}" type="datetimeFigureOut">
              <a:rPr lang="ru-RU" smtClean="0"/>
              <a:pPr/>
              <a:t>03.10.2010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7525A-DED1-4EA9-940F-1BBF5C9F58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B63669-E538-43FA-AE0C-65B4FF85B25E}" type="datetimeFigureOut">
              <a:rPr lang="ru-RU" smtClean="0"/>
              <a:pPr/>
              <a:t>03.10.2010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7525A-DED1-4EA9-940F-1BBF5C9F5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CB63669-E538-43FA-AE0C-65B4FF85B25E}" type="datetimeFigureOut">
              <a:rPr lang="ru-RU" smtClean="0"/>
              <a:pPr/>
              <a:t>03.10.2010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7525A-DED1-4EA9-940F-1BBF5C9F5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B63669-E538-43FA-AE0C-65B4FF85B25E}" type="datetimeFigureOut">
              <a:rPr lang="ru-RU" smtClean="0"/>
              <a:pPr/>
              <a:t>03.10.2010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87525A-DED1-4EA9-940F-1BBF5C9F58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CB63669-E538-43FA-AE0C-65B4FF85B25E}" type="datetimeFigureOut">
              <a:rPr lang="ru-RU" smtClean="0"/>
              <a:pPr/>
              <a:t>03.10.2010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87525A-DED1-4EA9-940F-1BBF5C9F5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928802"/>
            <a:ext cx="8643998" cy="228601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5400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РАВНОМЕРНОЕ </a:t>
            </a:r>
            <a:r>
              <a:rPr lang="ru-RU" sz="5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ДВИЖЕНИЕ</a:t>
            </a:r>
            <a:endParaRPr lang="ru-RU" sz="54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714356"/>
            <a:ext cx="8249000" cy="42862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Механическое движение: перемещение, скорость, ускорение</a:t>
            </a:r>
            <a:endParaRPr lang="ru-RU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5949280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Рахматуллин Радик Акрамович,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физики МОУ «Александровская СОШ», 2010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8" y="4429132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Физика, 7 класс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43702" y="285728"/>
            <a:ext cx="20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Глава 2.</a:t>
            </a:r>
          </a:p>
          <a:p>
            <a:pPr algn="r"/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2635167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857760"/>
            <a:ext cx="8643998" cy="1643074"/>
          </a:xfrm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Прямолинейное движение, при котором тело за любые равные промежутки времени совершает одинаковые перемещения, называют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равномерным движением.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42844" y="2571744"/>
            <a:ext cx="8715436" cy="2143140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Рассмотрим прямолинейное движение шарика по гладкой горизонтальной поверхности стола.                                 Если фиксировать его положения через равные промежутки времени, то мы обнаружим, что расстояния, пройденные шариком (модули перемещений) за равные промежутки времени, </a:t>
            </a:r>
            <a:r>
              <a:rPr lang="ru-RU" sz="2400" u="sng" dirty="0" smtClean="0"/>
              <a:t>одинаковы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1026" name="Picture 2" descr="C:\Users\Goodzila\Desktop\Рис. 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85728"/>
            <a:ext cx="7787162" cy="2071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2214554"/>
            <a:ext cx="8572560" cy="42862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Пусть легковой автомобиль движется равномерно и прямолинейно.</a:t>
            </a:r>
            <a:endParaRPr lang="ru-RU" sz="1800" dirty="0"/>
          </a:p>
        </p:txBody>
      </p:sp>
      <p:pic>
        <p:nvPicPr>
          <p:cNvPr id="5" name="Содержимое 4" descr="Рис. 5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285728"/>
            <a:ext cx="8110491" cy="1643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14282" y="2708920"/>
            <a:ext cx="878687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За 40 с он перемещается из точки А в точку В, расстояние между которыми равно 800 м. Изменение положения легкового автомобиля </a:t>
            </a:r>
            <a:r>
              <a:rPr lang="ru-RU" i="1" dirty="0" smtClean="0"/>
              <a:t>х-х</a:t>
            </a:r>
            <a:r>
              <a:rPr lang="ru-RU" sz="1200" i="1" dirty="0" smtClean="0"/>
              <a:t>0</a:t>
            </a:r>
            <a:r>
              <a:rPr lang="ru-RU" dirty="0" smtClean="0"/>
              <a:t> равно проекции перемещения </a:t>
            </a:r>
            <a:r>
              <a:rPr lang="en-US" sz="2000" i="1" dirty="0" err="1" smtClean="0"/>
              <a:t>s</a:t>
            </a:r>
            <a:r>
              <a:rPr lang="en-US" sz="1600" i="1" dirty="0" err="1" smtClean="0"/>
              <a:t>x</a:t>
            </a:r>
            <a:r>
              <a:rPr lang="ru-RU" dirty="0" smtClean="0"/>
              <a:t>. Найдём проекцию скорости </a:t>
            </a:r>
            <a:r>
              <a:rPr lang="el-GR" sz="2200" i="1" dirty="0" smtClean="0">
                <a:latin typeface="Times New Roman"/>
                <a:cs typeface="Times New Roman"/>
              </a:rPr>
              <a:t>υ</a:t>
            </a:r>
            <a:r>
              <a:rPr lang="ru-RU" sz="1600" i="1" dirty="0" err="1" smtClean="0">
                <a:cs typeface="Times New Roman"/>
              </a:rPr>
              <a:t>х</a:t>
            </a:r>
            <a:r>
              <a:rPr lang="ru-RU" i="1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cs typeface="Times New Roman"/>
              </a:rPr>
              <a:t>автомобиля за 1 с: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3933056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(х-х</a:t>
            </a:r>
            <a:r>
              <a:rPr lang="ru-RU" sz="1200" i="1" dirty="0" smtClean="0"/>
              <a:t>0 </a:t>
            </a:r>
            <a:r>
              <a:rPr lang="ru-RU" i="1" dirty="0" smtClean="0"/>
              <a:t>)/</a:t>
            </a:r>
            <a:r>
              <a:rPr lang="en-US" i="1" dirty="0" smtClean="0"/>
              <a:t>t </a:t>
            </a:r>
            <a:r>
              <a:rPr lang="ru-RU" i="1" dirty="0" smtClean="0">
                <a:latin typeface="Times New Roman"/>
                <a:cs typeface="Times New Roman"/>
              </a:rPr>
              <a:t>= (</a:t>
            </a:r>
            <a:r>
              <a:rPr lang="ru-RU" i="1" dirty="0" smtClean="0"/>
              <a:t>900 м – 100 м)/ 40с = 20 м/с.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4437112"/>
            <a:ext cx="885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Мы видим, что при равномерном движении автомобиль за каждую секунду совершает перемещение, равное 20 м.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42844" y="5157192"/>
            <a:ext cx="885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Т.к. изменение положения легкового автомобиля</a:t>
            </a:r>
            <a:r>
              <a:rPr lang="ru-RU" i="1" dirty="0" smtClean="0"/>
              <a:t> (х-х</a:t>
            </a:r>
            <a:r>
              <a:rPr lang="ru-RU" sz="1200" i="1" dirty="0" smtClean="0"/>
              <a:t>0 </a:t>
            </a:r>
            <a:r>
              <a:rPr lang="ru-RU" i="1" dirty="0" smtClean="0"/>
              <a:t>) </a:t>
            </a:r>
            <a:r>
              <a:rPr lang="ru-RU" dirty="0" smtClean="0"/>
              <a:t>– положительная величина, то вектор скорости, как и вектор перемещения, направлен в ту же сторону, что и ось Х. В этом случае </a:t>
            </a:r>
            <a:r>
              <a:rPr lang="el-GR" i="1" dirty="0" smtClean="0">
                <a:latin typeface="Times New Roman"/>
                <a:cs typeface="Times New Roman"/>
              </a:rPr>
              <a:t>υ</a:t>
            </a:r>
            <a:r>
              <a:rPr lang="ru-RU" i="1" dirty="0" smtClean="0">
                <a:latin typeface="Times New Roman"/>
                <a:cs typeface="Times New Roman"/>
              </a:rPr>
              <a:t> = </a:t>
            </a:r>
            <a:r>
              <a:rPr lang="ru-RU" i="1" dirty="0" smtClean="0"/>
              <a:t>(х-х</a:t>
            </a:r>
            <a:r>
              <a:rPr lang="ru-RU" sz="1200" i="1" dirty="0" smtClean="0"/>
              <a:t>0 </a:t>
            </a:r>
            <a:r>
              <a:rPr lang="ru-RU" i="1" dirty="0" smtClean="0"/>
              <a:t>)/</a:t>
            </a:r>
            <a:r>
              <a:rPr lang="en-US" i="1" dirty="0" smtClean="0"/>
              <a:t>t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7504" y="6165304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Тогда положение тела в любой момент времени равно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х</a:t>
            </a:r>
            <a:r>
              <a:rPr lang="ru-RU" sz="2000" b="1" dirty="0" smtClean="0">
                <a:solidFill>
                  <a:srgbClr val="FF0000"/>
                </a:solidFill>
              </a:rPr>
              <a:t> = </a:t>
            </a:r>
            <a:r>
              <a:rPr lang="ru-RU" sz="2000" b="1" i="1" dirty="0" smtClean="0">
                <a:solidFill>
                  <a:srgbClr val="FF0000"/>
                </a:solidFill>
              </a:rPr>
              <a:t>х</a:t>
            </a:r>
            <a:r>
              <a:rPr lang="ru-RU" sz="1200" b="1" i="1" dirty="0" smtClean="0">
                <a:solidFill>
                  <a:srgbClr val="FF0000"/>
                </a:solidFill>
              </a:rPr>
              <a:t>0</a:t>
            </a:r>
            <a:r>
              <a:rPr lang="ru-RU" sz="2000" b="1" dirty="0" smtClean="0">
                <a:solidFill>
                  <a:srgbClr val="FF0000"/>
                </a:solidFill>
              </a:rPr>
              <a:t> +</a:t>
            </a:r>
            <a:r>
              <a:rPr lang="el-GR" sz="20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υ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Рис. 54а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68760"/>
            <a:ext cx="8912841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0" y="2500306"/>
            <a:ext cx="9001156" cy="352630"/>
          </a:xfrm>
        </p:spPr>
        <p:txBody>
          <a:bodyPr>
            <a:noAutofit/>
          </a:bodyPr>
          <a:lstStyle/>
          <a:p>
            <a:r>
              <a:rPr lang="ru-RU" sz="1800" dirty="0" smtClean="0"/>
              <a:t>Рассмотрим равномерное движение грузового автомобиля из точки С в В.</a:t>
            </a:r>
            <a:endParaRPr lang="ru-RU" sz="1800" dirty="0"/>
          </a:p>
        </p:txBody>
      </p:sp>
      <p:pic>
        <p:nvPicPr>
          <p:cNvPr id="5" name="Содержимое 4" descr="Рис. 5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214290"/>
            <a:ext cx="7480300" cy="1896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14282" y="2996953"/>
            <a:ext cx="8786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Его начальное положение в выбранной системе отсчёта определяется координатой </a:t>
            </a:r>
            <a:r>
              <a:rPr lang="ru-RU" i="1" dirty="0" smtClean="0"/>
              <a:t>х</a:t>
            </a:r>
            <a:r>
              <a:rPr lang="ru-RU" sz="1200" i="1" dirty="0" smtClean="0"/>
              <a:t>0</a:t>
            </a:r>
            <a:r>
              <a:rPr lang="ru-RU" sz="1200" dirty="0" smtClean="0"/>
              <a:t> </a:t>
            </a:r>
            <a:r>
              <a:rPr lang="ru-RU" dirty="0" smtClean="0"/>
              <a:t>= 850 м, конечное положение – координатой </a:t>
            </a:r>
            <a:r>
              <a:rPr lang="ru-RU" i="1" dirty="0" err="1" smtClean="0"/>
              <a:t>х</a:t>
            </a:r>
            <a:r>
              <a:rPr lang="ru-RU" dirty="0" smtClean="0"/>
              <a:t> = 100 м. Время движения равно 50 с. Найдём изменение положения грузового автомобиля за 1 с.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57223" y="4293096"/>
            <a:ext cx="7929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(х-х</a:t>
            </a:r>
            <a:r>
              <a:rPr lang="ru-RU" sz="1200" i="1" dirty="0" smtClean="0"/>
              <a:t>0 </a:t>
            </a:r>
            <a:r>
              <a:rPr lang="ru-RU" i="1" dirty="0" smtClean="0"/>
              <a:t>)/</a:t>
            </a:r>
            <a:r>
              <a:rPr lang="en-US" i="1" dirty="0" smtClean="0"/>
              <a:t>t </a:t>
            </a:r>
            <a:r>
              <a:rPr lang="ru-RU" i="1" dirty="0" smtClean="0">
                <a:latin typeface="Times New Roman"/>
                <a:cs typeface="Times New Roman"/>
              </a:rPr>
              <a:t>= (</a:t>
            </a:r>
            <a:r>
              <a:rPr lang="ru-RU" i="1" dirty="0" smtClean="0"/>
              <a:t>100 м – 850 м)/ 50с = -15 м/с.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4653137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Полученная величина является проекцией скорости на ось Х: </a:t>
            </a:r>
            <a:r>
              <a:rPr lang="el-GR" sz="24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υ</a:t>
            </a:r>
            <a:r>
              <a:rPr lang="ru-RU" sz="1400" i="1" dirty="0" err="1" smtClean="0">
                <a:solidFill>
                  <a:srgbClr val="FF0000"/>
                </a:solidFill>
                <a:cs typeface="Times New Roman"/>
              </a:rPr>
              <a:t>х</a:t>
            </a:r>
            <a:r>
              <a:rPr lang="ru-RU" i="1" dirty="0" smtClean="0">
                <a:solidFill>
                  <a:srgbClr val="FF0000"/>
                </a:solidFill>
                <a:cs typeface="Times New Roman"/>
              </a:rPr>
              <a:t> </a:t>
            </a:r>
            <a:r>
              <a:rPr lang="ru-RU" dirty="0" smtClean="0">
                <a:solidFill>
                  <a:srgbClr val="FF0000"/>
                </a:solidFill>
                <a:cs typeface="Times New Roman"/>
              </a:rPr>
              <a:t>= </a:t>
            </a:r>
            <a:r>
              <a:rPr lang="ru-RU" i="1" dirty="0" smtClean="0">
                <a:solidFill>
                  <a:srgbClr val="FF0000"/>
                </a:solidFill>
                <a:cs typeface="Times New Roman"/>
              </a:rPr>
              <a:t>-15 м/с</a:t>
            </a:r>
            <a:r>
              <a:rPr lang="ru-RU" dirty="0" smtClean="0">
                <a:cs typeface="Times New Roman"/>
              </a:rPr>
              <a:t>. Знак «-» в проекции скорости показывает, что вектор скорости направлен в сторону, противоположную положительному направлению оси Х.</a:t>
            </a: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71538" y="5733256"/>
            <a:ext cx="6901248" cy="43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этом случае уравнение движения имеет вид:   </a:t>
            </a:r>
            <a:r>
              <a:rPr lang="ru-RU" b="1" i="1" dirty="0" err="1" smtClean="0">
                <a:solidFill>
                  <a:srgbClr val="7030A0"/>
                </a:solidFill>
              </a:rPr>
              <a:t>х</a:t>
            </a:r>
            <a:r>
              <a:rPr lang="ru-RU" b="1" i="1" dirty="0" smtClean="0">
                <a:solidFill>
                  <a:srgbClr val="7030A0"/>
                </a:solidFill>
              </a:rPr>
              <a:t> =х</a:t>
            </a:r>
            <a:r>
              <a:rPr lang="ru-RU" sz="1200" b="1" i="1" dirty="0" smtClean="0">
                <a:solidFill>
                  <a:srgbClr val="7030A0"/>
                </a:solidFill>
              </a:rPr>
              <a:t>0 </a:t>
            </a:r>
            <a:r>
              <a:rPr lang="ru-RU" b="1" i="1" dirty="0" smtClean="0">
                <a:solidFill>
                  <a:srgbClr val="7030A0"/>
                </a:solidFill>
              </a:rPr>
              <a:t>-</a:t>
            </a:r>
            <a:r>
              <a:rPr lang="el-GR" sz="2200" b="1" i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υ</a:t>
            </a:r>
            <a:r>
              <a:rPr lang="en-US" b="1" i="1" dirty="0" smtClean="0">
                <a:solidFill>
                  <a:srgbClr val="7030A0"/>
                </a:solidFill>
              </a:rPr>
              <a:t>t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6309320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 общем случае можно записать: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х</a:t>
            </a:r>
            <a:r>
              <a:rPr lang="ru-RU" sz="2400" b="1" i="1" dirty="0" smtClean="0">
                <a:solidFill>
                  <a:srgbClr val="FF0000"/>
                </a:solidFill>
              </a:rPr>
              <a:t> = х</a:t>
            </a:r>
            <a:r>
              <a:rPr lang="ru-RU" sz="1400" b="1" i="1" dirty="0" smtClean="0">
                <a:solidFill>
                  <a:srgbClr val="FF0000"/>
                </a:solidFill>
              </a:rPr>
              <a:t>0</a:t>
            </a:r>
            <a:r>
              <a:rPr lang="ru-RU" sz="2400" b="1" i="1" dirty="0" smtClean="0">
                <a:solidFill>
                  <a:srgbClr val="FF0000"/>
                </a:solidFill>
              </a:rPr>
              <a:t> +</a:t>
            </a:r>
            <a:r>
              <a:rPr lang="el-GR" sz="24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υ</a:t>
            </a:r>
            <a:r>
              <a:rPr lang="ru-RU" sz="1400" b="1" i="1" dirty="0" err="1" smtClean="0">
                <a:solidFill>
                  <a:srgbClr val="FF0000"/>
                </a:solidFill>
                <a:cs typeface="Times New Roman"/>
              </a:rPr>
              <a:t>х</a:t>
            </a:r>
            <a:r>
              <a:rPr lang="en-US" sz="2400" b="1" i="1" dirty="0" smtClean="0">
                <a:solidFill>
                  <a:srgbClr val="FF0000"/>
                </a:solidFill>
              </a:rPr>
              <a:t>t</a:t>
            </a:r>
            <a:r>
              <a:rPr lang="ru-RU" sz="2400" b="1" i="1" dirty="0" smtClean="0">
                <a:solidFill>
                  <a:srgbClr val="FF0000"/>
                </a:solidFill>
              </a:rPr>
              <a:t>  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10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0" y="4941168"/>
            <a:ext cx="9144000" cy="1328334"/>
          </a:xfrm>
        </p:spPr>
        <p:txBody>
          <a:bodyPr>
            <a:normAutofit lnSpcReduction="10000"/>
          </a:bodyPr>
          <a:lstStyle/>
          <a:p>
            <a:r>
              <a:rPr lang="ru-RU" sz="2600" b="1" i="1" dirty="0" smtClean="0">
                <a:solidFill>
                  <a:srgbClr val="0070C0"/>
                </a:solidFill>
              </a:rPr>
              <a:t>Скорость равномерного прямолинейного движения – постоянная величина.</a:t>
            </a:r>
          </a:p>
          <a:p>
            <a:r>
              <a:rPr lang="ru-RU" sz="2600" b="1" i="1" dirty="0" smtClean="0">
                <a:solidFill>
                  <a:srgbClr val="FF0000"/>
                </a:solidFill>
              </a:rPr>
              <a:t>Скорость- векторная величина.</a:t>
            </a:r>
            <a:endParaRPr lang="ru-RU" sz="2600" b="1" i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с. 4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9036196" cy="316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481776" cy="504056"/>
          </a:xfrm>
        </p:spPr>
        <p:txBody>
          <a:bodyPr/>
          <a:lstStyle/>
          <a:p>
            <a:pPr algn="ctr"/>
            <a:r>
              <a:rPr lang="ru-RU" b="1" dirty="0" smtClean="0"/>
              <a:t>Измерение физической величины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23528" y="5355102"/>
            <a:ext cx="8568952" cy="1170242"/>
          </a:xfrm>
        </p:spPr>
        <p:txBody>
          <a:bodyPr>
            <a:no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ru-RU" sz="2000" b="1" i="1" dirty="0" smtClean="0">
                <a:solidFill>
                  <a:srgbClr val="00B050"/>
                </a:solidFill>
              </a:rPr>
              <a:t>Выразите единицы скоростей движения тел в СИ.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000" b="1" i="1" dirty="0" smtClean="0">
                <a:solidFill>
                  <a:srgbClr val="00B050"/>
                </a:solidFill>
              </a:rPr>
              <a:t>Во сколько раз скорость улитки меньше скорости пешехода?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000" b="1" i="1" dirty="0" smtClean="0">
                <a:solidFill>
                  <a:srgbClr val="00B050"/>
                </a:solidFill>
              </a:rPr>
              <a:t>Во сколько раз скорость эскалатора меньше скорости ИСЗ?</a:t>
            </a:r>
            <a:endParaRPr lang="ru-RU" sz="2000" b="1" i="1" dirty="0">
              <a:solidFill>
                <a:srgbClr val="00B050"/>
              </a:solidFill>
            </a:endParaRPr>
          </a:p>
        </p:txBody>
      </p:sp>
      <p:pic>
        <p:nvPicPr>
          <p:cNvPr id="5" name="Содержимое 4" descr="Таблица 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71758" y="836712"/>
            <a:ext cx="8330944" cy="4464496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7481776" cy="576064"/>
          </a:xfrm>
        </p:spPr>
        <p:txBody>
          <a:bodyPr/>
          <a:lstStyle/>
          <a:p>
            <a:pPr algn="ctr"/>
            <a:r>
              <a:rPr lang="ru-RU" b="1" dirty="0" smtClean="0"/>
              <a:t>Задания </a:t>
            </a:r>
            <a:r>
              <a:rPr lang="ru-RU" b="1" smtClean="0"/>
              <a:t>и упражнения</a:t>
            </a:r>
            <a:endParaRPr lang="ru-RU" b="1" dirty="0"/>
          </a:p>
        </p:txBody>
      </p:sp>
      <p:pic>
        <p:nvPicPr>
          <p:cNvPr id="5" name="Содержимое 4" descr="с.4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67719" y="1052736"/>
            <a:ext cx="8796769" cy="53285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_xmlsignatures/_rels/origin.sigs.rels><?xml version="1.0" encoding="UTF-8" standalone="yes"?>
<Relationships xmlns="http://schemas.openxmlformats.org/package/2006/relationships"><Relationship Id="rId1" Type="http://schemas.openxmlformats.org/package/2006/relationships/digital-signature/signature" Target="sig1.xml"/></Relationships>
</file>

<file path=_xmlsignatures/sig1.xml><?xml version="1.0" encoding="utf-8"?>
<Signature xmlns="http://www.w3.org/2000/09/xmldsig#" Id="idPackageSignature">
  <SignedInfo>
    <CanonicalizationMethod Algorithm="http://www.w3.org/TR/2001/REC-xml-c14n-20010315"/>
    <SignatureMethod Algorithm="http://www.w3.org/2000/09/xmldsig#rsa-sha1"/>
    <Reference URI="#idPackageObject" Type="http://www.w3.org/2000/09/xmldsig#Object">
      <DigestMethod Algorithm="http://www.w3.org/2000/09/xmldsig#sha1"/>
      <DigestValue>H37uPwGhsZ/0UZBMOIpPsy1XYcc=</DigestValue>
    </Reference>
    <Reference URI="#idOfficeObject" Type="http://www.w3.org/2000/09/xmldsig#Object">
      <DigestMethod Algorithm="http://www.w3.org/2000/09/xmldsig#sha1"/>
      <DigestValue>G3MnDgWhQX8Tx3+3dpx0MCPD4EA=</DigestValue>
    </Reference>
  </SignedInfo>
  <SignatureValue>
    Aen9Tq9DfBv8ph0QTI4wgQ8kakW8xnvfc8kRy4QBrHJecKZ++ls6g60CO/VYFp60PneTB99W
    1EDfmzYzgZAX0ix0D6BwCptmXLc6wFwSNZPUoJ4cNrFOrWwUV+Wtt/wUOOlm9rr56fX6y/E+
    3P99iLUnFCLgrZsOhrEbgMsCgTXUQK+h/mBMEflsVy4nzWDG1r9jP12xDxsSjv1HNXcRlHj4
    sjYRM4h3kJgU7krMrdHQRvGODxBiD6U/ob+mpJ2IuNWjdf4UgZbSnMUYriOKK2GZPZ1BWdfj
    PB+rTRaacPNot4/pDrbVFcb8MRhyXx78OJSykCiIL5s/PDRi5T//Mg==
  </SignatureValue>
  <KeyInfo>
    <KeyValue>
      <RSAKeyValue>
        <Modulus>
            s8ZRcLRzwVK/ttDSZoqWsjw/RzMt35fw/szyNm5PuEJbPfmH8ywj4K/APVYW1TMJ9NR4aHLG
            yvAKR9lFUIehvMTk72BZyTztI2MT5kTlHxzPtk+25A5WlyATWtUIuuxLBkYdMBGWuYQxOpHW
            MT1Ig4Ug82vB+RTs7ekyrDfMR3MMLtByAQZuauZMwl3eYJWSmrnH+znkIy6+WxjrVoOWMtvb
            6WlHnGEk65Anz0p0qTrI7W4epfXxAK5hvMXXUF9Xs4eSRMMK5LpYnqN/HBd96fZJeG310BIk
            Z5iiYgCEnKDYA4/iRrFurVHUvlM8rrmZm4MwfhFh2m0pDULrbI8LMw==
          </Modulus>
        <Exponent>AQAB</Exponent>
      </RSAKeyValue>
    </KeyValue>
    <X509Data>
      <X509Certificate>
          MIIDCDCCAfCgAwIBAgIQNTPhC9wCtoBCKNgDu7IeTzANBgkqhkiG9w0BAQUFADATMREwDwYD
          VQQDEwhHb29kemlsYTAgFw0xMDA0MTQxMDQzMjFaGA8yMTEwMDMyMTEwNDMyMVowEzERMA8G
          A1UEAxMIR29vZHppbGEwggEiMA0GCSqGSIb3DQEBAQUAA4IBDwAwggEKAoIBAQCzxlFwtHPB
          Ur+20NJmipayPD9HMy3fl/D+zPI2bk+4Qls9+YfzLCPgr8A9VhbVMwn01HhocsbK8ApH2UVQ
          h6G8xOTvYFnJPO0jYxPmROUfHM+2T7bkDlaXIBNa1Qi67EsGRh0wEZa5hDE6kdYxPUiDhSDz
          a8H5FOzt6TKsN8xHcwwu0HIBBm5q5kzCXd5glZKaucf7OeQjLr5bGOtWg5Yy29vpaUecYSTr
          kCfPSnSpOsjtbh6l9fEArmG8xddQX1ezh5JEwwrkulieo38cF33p9kl4bfXQEiRnmKJiAISc
          oNgDj+JGsW6tUdS+UzyuuZmbgzB+EWHabSkNQutsjwszAgMBAAGjVjBUMBUGA1UdJQQOMAwG
          CisGAQQBgjcKAwQwMAYDVR0RBCkwJ6AlBgorBgEEAYI3FAIDoBcMFUdvb2R6aWxhQEdvb2R6
          aWxhLVBDADAJBgNVHRMEAjAAMA0GCSqGSIb3DQEBBQUAA4IBAQCALg9eMV9Lyiu/j14R9Dl7
          5znXOYET/CR1KPjvJtgDl5blqCBKJf585ZDyR89N3ajShtDUfESi3BIgRUtdE4en9iTpHjAd
          fdo7Jg2iVIgpPMTjc6DfvuFd9ca7cLNM4WuOuDpdz2OC7oOjBOYGbtSNZqg9fNFBNbpJPy/e
          iq5rZpH5Kz/BsMRrEq4t2tZ8zNavE63SPsGzAypNFB4m9cDgDUuydb34XviKTKlVb1AsQt7x
          wUF3OKPETXjH75Zah5sswayq8hpMsJ2VfHzNfNfGudjakh8bz7h9p4Z3gjMr6kXt7Jx9HTXR
          tOvvK4Q42HhCXaxxr2vPSyF0MSVphL1q
        </X509Certificate>
    </X509Data>
  </KeyInfo>
  <Object xmlns:mdssi="http://schemas.openxmlformats.org/package/2006/digital-signature" Id="idPackageObject">
    <Manifest>
      <Reference URI="/_rels/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zU3xVjYU7a1ax8o9OQBgdxm5bvU=</DigestValue>
      </Reference>
      <Reference URI="/ppt/_rels/presentation.xml.rels?ContentType=application/vnd.openxmlformats-package.relationships+xml">
        <Transforms>
          <Transform Algorithm="http://schemas.openxmlformats.org/package/2006/RelationshipTransform">
            <mdssi:RelationshipReference SourceId="rId8"/>
            <mdssi:RelationshipReference SourceId="rId13"/>
            <mdssi:RelationshipReference SourceId="rId3"/>
            <mdssi:RelationshipReference SourceId="rId7"/>
            <mdssi:RelationshipReference SourceId="rId12"/>
            <mdssi:RelationshipReference SourceId="rId2"/>
            <mdssi:RelationshipReference SourceId="rId1"/>
            <mdssi:RelationshipReference SourceId="rId6"/>
            <mdssi:RelationshipReference SourceId="rId5"/>
            <mdssi:RelationshipReference SourceId="rId4"/>
            <mdssi:RelationshipReference SourceId="rId9"/>
          </Transform>
          <Transform Algorithm="http://www.w3.org/TR/2001/REC-xml-c14n-20010315"/>
        </Transforms>
        <DigestMethod Algorithm="http://www.w3.org/2000/09/xmldsig#sha1"/>
        <DigestValue>83SHZ9lJlvPHoqt+q7ISP8Rf5qA=</DigestValue>
      </Reference>
      <Reference URI="/ppt/media/image1.jpeg?ContentType=image/jpeg">
        <DigestMethod Algorithm="http://www.w3.org/2000/09/xmldsig#sha1"/>
        <DigestValue>cOD1pMjOtdUthzxL5q3MkPKPXWE=</DigestValue>
      </Reference>
      <Reference URI="/ppt/media/image2.jpeg?ContentType=image/jpeg">
        <DigestMethod Algorithm="http://www.w3.org/2000/09/xmldsig#sha1"/>
        <DigestValue>hd/7iKXBOlxIIC9XksL2LspeRSg=</DigestValue>
      </Reference>
      <Reference URI="/ppt/media/image3.jpeg?ContentType=image/jpeg">
        <DigestMethod Algorithm="http://www.w3.org/2000/09/xmldsig#sha1"/>
        <DigestValue>fVozRfc+COt5kofKe81jtNcxNhQ=</DigestValue>
      </Reference>
      <Reference URI="/ppt/media/image4.jpeg?ContentType=image/jpeg">
        <DigestMethod Algorithm="http://www.w3.org/2000/09/xmldsig#sha1"/>
        <DigestValue>iuPWxz6IyzOrGQ8UOMSrT8nsBV4=</DigestValue>
      </Reference>
      <Reference URI="/ppt/media/image5.jpeg?ContentType=image/jpeg">
        <DigestMethod Algorithm="http://www.w3.org/2000/09/xmldsig#sha1"/>
        <DigestValue>pmYvC38zUbo3VLGsXu0LGaHLous=</DigestValue>
      </Reference>
      <Reference URI="/ppt/media/image6.jpeg?ContentType=image/jpeg">
        <DigestMethod Algorithm="http://www.w3.org/2000/09/xmldsig#sha1"/>
        <DigestValue>NXGmE9tY0fpnIHJ92MuFWU9c8sY=</DigestValue>
      </Reference>
      <Reference URI="/ppt/media/image7.jpeg?ContentType=image/jpeg">
        <DigestMethod Algorithm="http://www.w3.org/2000/09/xmldsig#sha1"/>
        <DigestValue>TXaQP0jGhC/nCZLFrFQZLVOe4KE=</DigestValue>
      </Reference>
      <Reference URI="/ppt/media/image8.jpeg?ContentType=image/jpeg">
        <DigestMethod Algorithm="http://www.w3.org/2000/09/xmldsig#sha1"/>
        <DigestValue>Al2LGny/I+0sSmdU+TgPkEOh5FU=</DigestValue>
      </Reference>
      <Reference URI="/ppt/presentation.xml?ContentType=application/vnd.openxmlformats-officedocument.presentationml.presentation.main+xml">
        <DigestMethod Algorithm="http://www.w3.org/2000/09/xmldsig#sha1"/>
        <DigestValue>NlgR8ymH6Y+WlSTrqMaKOuGMSe0=</DigestValue>
      </Reference>
      <Reference URI="/ppt/slideLayouts/_rels/slideLayout1.xml.rels?ContentType=application/vnd.openxmlformats-package.relationships+xml">
        <Transforms>
          <Transform Algorithm="http://schemas.openxmlformats.org/package/2006/RelationshipTransform">
            <mdssi:RelationshipReference SourceId="rId2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QAZvtl3Xz8QRvMuvyUUbkPg66Xc=</DigestValue>
      </Reference>
      <Reference URI="/ppt/slideLayouts/_rels/slideLayout10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11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2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3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4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5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6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7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8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9.xml.rels?ContentType=application/vnd.openxmlformats-package.relationships+xml">
        <Transforms>
          <Transform Algorithm="http://schemas.openxmlformats.org/package/2006/RelationshipTransform">
            <mdssi:RelationshipReference SourceId="rId2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QAZvtl3Xz8QRvMuvyUUbkPg66Xc=</DigestValue>
      </Reference>
      <Reference URI="/ppt/slideLayouts/slideLayout1.xml?ContentType=application/vnd.openxmlformats-officedocument.presentationml.slideLayout+xml">
        <DigestMethod Algorithm="http://www.w3.org/2000/09/xmldsig#sha1"/>
        <DigestValue>C3fHroTtPzac5+qSk3gUtfvh9es=</DigestValue>
      </Reference>
      <Reference URI="/ppt/slideLayouts/slideLayout10.xml?ContentType=application/vnd.openxmlformats-officedocument.presentationml.slideLayout+xml">
        <DigestMethod Algorithm="http://www.w3.org/2000/09/xmldsig#sha1"/>
        <DigestValue>+NlkyQBSzUQrNXkoJYKIEYfbByk=</DigestValue>
      </Reference>
      <Reference URI="/ppt/slideLayouts/slideLayout11.xml?ContentType=application/vnd.openxmlformats-officedocument.presentationml.slideLayout+xml">
        <DigestMethod Algorithm="http://www.w3.org/2000/09/xmldsig#sha1"/>
        <DigestValue>NfrLALVWW/nrL+smiXu78I9B5CQ=</DigestValue>
      </Reference>
      <Reference URI="/ppt/slideLayouts/slideLayout2.xml?ContentType=application/vnd.openxmlformats-officedocument.presentationml.slideLayout+xml">
        <DigestMethod Algorithm="http://www.w3.org/2000/09/xmldsig#sha1"/>
        <DigestValue>+0w4ahl9BgeUNw7vhuhUqvQqn/c=</DigestValue>
      </Reference>
      <Reference URI="/ppt/slideLayouts/slideLayout3.xml?ContentType=application/vnd.openxmlformats-officedocument.presentationml.slideLayout+xml">
        <DigestMethod Algorithm="http://www.w3.org/2000/09/xmldsig#sha1"/>
        <DigestValue>SciZE9jKzOG9YPrLBnZEpqw0g3M=</DigestValue>
      </Reference>
      <Reference URI="/ppt/slideLayouts/slideLayout4.xml?ContentType=application/vnd.openxmlformats-officedocument.presentationml.slideLayout+xml">
        <DigestMethod Algorithm="http://www.w3.org/2000/09/xmldsig#sha1"/>
        <DigestValue>JxIC4QIUMYteVAgvxhv62e1WQbE=</DigestValue>
      </Reference>
      <Reference URI="/ppt/slideLayouts/slideLayout5.xml?ContentType=application/vnd.openxmlformats-officedocument.presentationml.slideLayout+xml">
        <DigestMethod Algorithm="http://www.w3.org/2000/09/xmldsig#sha1"/>
        <DigestValue>0Buitlrjmxb4cU9vEWwYzCuesjs=</DigestValue>
      </Reference>
      <Reference URI="/ppt/slideLayouts/slideLayout6.xml?ContentType=application/vnd.openxmlformats-officedocument.presentationml.slideLayout+xml">
        <DigestMethod Algorithm="http://www.w3.org/2000/09/xmldsig#sha1"/>
        <DigestValue>zD2XgzgfUYhhD3NBmWEunTfglKo=</DigestValue>
      </Reference>
      <Reference URI="/ppt/slideLayouts/slideLayout7.xml?ContentType=application/vnd.openxmlformats-officedocument.presentationml.slideLayout+xml">
        <DigestMethod Algorithm="http://www.w3.org/2000/09/xmldsig#sha1"/>
        <DigestValue>95FQ858Ua0zqyHYZwLkSY8jeFis=</DigestValue>
      </Reference>
      <Reference URI="/ppt/slideLayouts/slideLayout8.xml?ContentType=application/vnd.openxmlformats-officedocument.presentationml.slideLayout+xml">
        <DigestMethod Algorithm="http://www.w3.org/2000/09/xmldsig#sha1"/>
        <DigestValue>LzGlDVn5Hd1v3f8+gFNVyeOMGIM=</DigestValue>
      </Reference>
      <Reference URI="/ppt/slideLayouts/slideLayout9.xml?ContentType=application/vnd.openxmlformats-officedocument.presentationml.slideLayout+xml">
        <DigestMethod Algorithm="http://www.w3.org/2000/09/xmldsig#sha1"/>
        <DigestValue>ioVmY5CL60gJnnmDAEZWgFEcjGc=</DigestValue>
      </Reference>
      <Reference URI="/ppt/slideMasters/_rels/slideMaster1.xml.rels?ContentType=application/vnd.openxmlformats-package.relationships+xml">
        <Transforms>
          <Transform Algorithm="http://schemas.openxmlformats.org/package/2006/RelationshipTransform">
            <mdssi:RelationshipReference SourceId="rId8"/>
            <mdssi:RelationshipReference SourceId="rId13"/>
            <mdssi:RelationshipReference SourceId="rId3"/>
            <mdssi:RelationshipReference SourceId="rId7"/>
            <mdssi:RelationshipReference SourceId="rId12"/>
            <mdssi:RelationshipReference SourceId="rId2"/>
            <mdssi:RelationshipReference SourceId="rId1"/>
            <mdssi:RelationshipReference SourceId="rId6"/>
            <mdssi:RelationshipReference SourceId="rId11"/>
            <mdssi:RelationshipReference SourceId="rId5"/>
            <mdssi:RelationshipReference SourceId="rId10"/>
            <mdssi:RelationshipReference SourceId="rId4"/>
            <mdssi:RelationshipReference SourceId="rId9"/>
          </Transform>
          <Transform Algorithm="http://www.w3.org/TR/2001/REC-xml-c14n-20010315"/>
        </Transforms>
        <DigestMethod Algorithm="http://www.w3.org/2000/09/xmldsig#sha1"/>
        <DigestValue>RGADhq7Q2g21daEgPz7gFRKMaFw=</DigestValue>
      </Reference>
      <Reference URI="/ppt/slideMasters/slideMaster1.xml?ContentType=application/vnd.openxmlformats-officedocument.presentationml.slideMaster+xml">
        <DigestMethod Algorithm="http://www.w3.org/2000/09/xmldsig#sha1"/>
        <DigestValue>xT4GKxdXdREitxfuZON9zTOawtk=</DigestValue>
      </Reference>
      <Reference URI="/ppt/slides/_rels/slide1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Y4xwN4sffvEqfZ8Jv9at7OGSPhE=</DigestValue>
      </Reference>
      <Reference URI="/ppt/slides/_rels/slide2.xml.rels?ContentType=application/vnd.openxmlformats-package.relationships+xml">
        <Transforms>
          <Transform Algorithm="http://schemas.openxmlformats.org/package/2006/RelationshipTransform">
            <mdssi:RelationshipReference SourceId="rId2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tnxDypwHYMxmKe0owlSpwAx9YDk=</DigestValue>
      </Reference>
      <Reference URI="/ppt/slides/_rels/slide3.xml.rels?ContentType=application/vnd.openxmlformats-package.relationships+xml">
        <Transforms>
          <Transform Algorithm="http://schemas.openxmlformats.org/package/2006/RelationshipTransform">
            <mdssi:RelationshipReference SourceId="rId2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24pRkV0h4MOvcLcTRzWqApz9Ajg=</DigestValue>
      </Reference>
      <Reference URI="/ppt/slides/_rels/slide4.xml.rels?ContentType=application/vnd.openxmlformats-package.relationships+xml">
        <Transforms>
          <Transform Algorithm="http://schemas.openxmlformats.org/package/2006/RelationshipTransform">
            <mdssi:RelationshipReference SourceId="rId2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DL1rZr7oXmmPYsB6FYyihPKscu8=</DigestValue>
      </Reference>
      <Reference URI="/ppt/slides/_rels/slide5.xml.rels?ContentType=application/vnd.openxmlformats-package.relationships+xml">
        <Transforms>
          <Transform Algorithm="http://schemas.openxmlformats.org/package/2006/RelationshipTransform">
            <mdssi:RelationshipReference SourceId="rId2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onEv7s2a5Kx2vfMrZYOtXbdE9PI=</DigestValue>
      </Reference>
      <Reference URI="/ppt/slides/_rels/slide6.xml.rels?ContentType=application/vnd.openxmlformats-package.relationships+xml">
        <Transforms>
          <Transform Algorithm="http://schemas.openxmlformats.org/package/2006/RelationshipTransform">
            <mdssi:RelationshipReference SourceId="rId2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3rxxPlG3kY5HdORBTvEhXTCrqt0=</DigestValue>
      </Reference>
      <Reference URI="/ppt/slides/_rels/slide7.xml.rels?ContentType=application/vnd.openxmlformats-package.relationships+xml">
        <Transforms>
          <Transform Algorithm="http://schemas.openxmlformats.org/package/2006/RelationshipTransform">
            <mdssi:RelationshipReference SourceId="rId2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4E+OhsQHirMo9JJ/TXnZXba+lWA=</DigestValue>
      </Reference>
      <Reference URI="/ppt/slides/_rels/slide8.xml.rels?ContentType=application/vnd.openxmlformats-package.relationships+xml">
        <Transforms>
          <Transform Algorithm="http://schemas.openxmlformats.org/package/2006/RelationshipTransform">
            <mdssi:RelationshipReference SourceId="rId2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dE0/YJO0i8AtHZPQ2+Oxri4Ys9I=</DigestValue>
      </Reference>
      <Reference URI="/ppt/slides/slide1.xml?ContentType=application/vnd.openxmlformats-officedocument.presentationml.slide+xml">
        <DigestMethod Algorithm="http://www.w3.org/2000/09/xmldsig#sha1"/>
        <DigestValue>uHRBtsPvK5DdfCKJmcewlYBQpPc=</DigestValue>
      </Reference>
      <Reference URI="/ppt/slides/slide2.xml?ContentType=application/vnd.openxmlformats-officedocument.presentationml.slide+xml">
        <DigestMethod Algorithm="http://www.w3.org/2000/09/xmldsig#sha1"/>
        <DigestValue>y8JSrJZgrUjwk2zZUfQLVVuAses=</DigestValue>
      </Reference>
      <Reference URI="/ppt/slides/slide3.xml?ContentType=application/vnd.openxmlformats-officedocument.presentationml.slide+xml">
        <DigestMethod Algorithm="http://www.w3.org/2000/09/xmldsig#sha1"/>
        <DigestValue>ZK48cKq+sgODjIkCBn4SO725lXI=</DigestValue>
      </Reference>
      <Reference URI="/ppt/slides/slide4.xml?ContentType=application/vnd.openxmlformats-officedocument.presentationml.slide+xml">
        <DigestMethod Algorithm="http://www.w3.org/2000/09/xmldsig#sha1"/>
        <DigestValue>FHpPYr9ccT7AF5Qkm1bpvl0MnZ8=</DigestValue>
      </Reference>
      <Reference URI="/ppt/slides/slide5.xml?ContentType=application/vnd.openxmlformats-officedocument.presentationml.slide+xml">
        <DigestMethod Algorithm="http://www.w3.org/2000/09/xmldsig#sha1"/>
        <DigestValue>uBjCY6WGNjnmoQlaCTqB84cFcd8=</DigestValue>
      </Reference>
      <Reference URI="/ppt/slides/slide6.xml?ContentType=application/vnd.openxmlformats-officedocument.presentationml.slide+xml">
        <DigestMethod Algorithm="http://www.w3.org/2000/09/xmldsig#sha1"/>
        <DigestValue>+896xbzAZWUY7J9InAK/q43jJE0=</DigestValue>
      </Reference>
      <Reference URI="/ppt/slides/slide7.xml?ContentType=application/vnd.openxmlformats-officedocument.presentationml.slide+xml">
        <DigestMethod Algorithm="http://www.w3.org/2000/09/xmldsig#sha1"/>
        <DigestValue>30mZMTyOkb4bD5rdPa1RZPy0IwI=</DigestValue>
      </Reference>
      <Reference URI="/ppt/slides/slide8.xml?ContentType=application/vnd.openxmlformats-officedocument.presentationml.slide+xml">
        <DigestMethod Algorithm="http://www.w3.org/2000/09/xmldsig#sha1"/>
        <DigestValue>4tev7T0XYP06r5uL4xoy/Q+p3Ck=</DigestValue>
      </Reference>
      <Reference URI="/ppt/tableStyles.xml?ContentType=application/vnd.openxmlformats-officedocument.presentationml.tableStyles+xml">
        <DigestMethod Algorithm="http://www.w3.org/2000/09/xmldsig#sha1"/>
        <DigestValue>Sb/RPtAhmbAEvwoBmllvEndY2SY=</DigestValue>
      </Reference>
      <Reference URI="/ppt/theme/_rels/theme1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1BBpj2jAlVTMOUsDXEcb09MQuQQ=</DigestValue>
      </Reference>
      <Reference URI="/ppt/theme/theme1.xml?ContentType=application/vnd.openxmlformats-officedocument.theme+xml">
        <DigestMethod Algorithm="http://www.w3.org/2000/09/xmldsig#sha1"/>
        <DigestValue>KCxNLKR5n40QObZJiBpjr3Lzzds=</DigestValue>
      </Reference>
    </Manifest>
    <SignatureProperties>
      <SignatureProperty Id="idSignatureTime" Target="#idPackageSignature">
        <mdssi:SignatureTime>
          <mdssi:Format>YYYY-MM-DDThh:mm:ssTZD</mdssi:Format>
          <mdssi:Value>2010-10-03T05:30:59Z</mdssi:Value>
        </mdssi:SignatureTime>
      </SignatureProperty>
    </SignatureProperties>
  </Object>
  <Object Id="idOfficeObject">
    <SignatureProperties>
      <SignatureProperty Id="idOfficeV1Details" Target="#idPackageSignature">
        <SignatureInfoV1 xmlns="http://schemas.microsoft.com/office/2006/digsig">
          <SetupID/>
          <SignatureText/>
          <SignatureImage/>
          <SignatureComments/>
          <WindowsVersion>6.1</WindowsVersion>
          <OfficeVersion>12.0</OfficeVersion>
          <ApplicationVersion>12.0</ApplicationVersion>
          <Monitors>1</Monitors>
          <HorizontalResolution>1280</HorizontalResolution>
          <VerticalResolution>1024</VerticalResolution>
          <ColorDepth>32</ColorDepth>
          <SignatureProviderId>{00000000-0000-0000-0000-000000000000}</SignatureProviderId>
          <SignatureProviderUrl/>
          <SignatureProviderDetails>9</SignatureProviderDetails>
          <ManifestHashAlgorithm>http://www.w3.org/2000/09/xmldsig#sha1</ManifestHashAlgorithm>
          <SignatureType>1</SignatureType>
        </SignatureInfoV1>
      </SignatureProperty>
    </SignatureProperties>
  </Object>
</Signatur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</TotalTime>
  <Words>399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РАВНОМЕРНОЕ ДВИЖЕНИЕ</vt:lpstr>
      <vt:lpstr>Прямолинейное движение, при котором тело за любые равные промежутки времени совершает одинаковые перемещения, называют равномерным движением.</vt:lpstr>
      <vt:lpstr>Слайд 3</vt:lpstr>
      <vt:lpstr>Слайд 4</vt:lpstr>
      <vt:lpstr>Слайд 5</vt:lpstr>
      <vt:lpstr>Слайд 6</vt:lpstr>
      <vt:lpstr>Измерение физической величины</vt:lpstr>
      <vt:lpstr>Задания и упражнения</vt:lpstr>
    </vt:vector>
  </TitlesOfParts>
  <Manager>Рахматуллин Радик Акрамович</Manager>
  <Company>www.radik.web-box.ru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Равномерное движение. Скорость равномерного движения</dc:title>
  <dc:creator>Рахматуллин Радик Акрамович</dc:creator>
  <cp:lastModifiedBy>Goodzila</cp:lastModifiedBy>
  <cp:revision>12</cp:revision>
  <dcterms:created xsi:type="dcterms:W3CDTF">2010-07-06T07:04:45Z</dcterms:created>
  <dcterms:modified xsi:type="dcterms:W3CDTF">2010-10-03T05:30:59Z</dcterms:modified>
  <cp:version>1</cp:version>
</cp:coreProperties>
</file>