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4E0D8C-C8A8-4C90-91C9-83228805D8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1495-943C-4A3F-9EC6-2AD7EA80C68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2555-BD8C-402C-A39D-8005EED3D9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luna-olcha/post56750785/" TargetMode="External"/><Relationship Id="rId2" Type="http://schemas.openxmlformats.org/officeDocument/2006/relationships/hyperlink" Target="http://bolik6344.narod.ru/index/0-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noportret.ru/aktery/cvet/Tihonov_Vjacheslav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208912" cy="28803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Эпизод «Первый бал Наташи Ростовой»(по роману Л.Толстого «Война и мир»).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7304856" cy="93610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2400" b="1" dirty="0" err="1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Пухальская</a:t>
            </a: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Л.В., учитель русского языка и литературы МОБУ «СОШ№73» г. Оренбурга</a:t>
            </a:r>
          </a:p>
        </p:txBody>
      </p:sp>
      <p:pic>
        <p:nvPicPr>
          <p:cNvPr id="6" name="Рисунок 5" descr="1306159153_56404661_1268496574_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356992"/>
            <a:ext cx="5976664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e3fdaf75ec47.jpg" id="6" name="Содержимое 5"/>
          <p:cNvPicPr>
            <a:picLocks noChangeAspect="1" noGrp="1"/>
          </p:cNvPicPr>
          <p:nvPr>
            <p:ph idx="1" sz="quarter"/>
          </p:nvPr>
        </p:nvPicPr>
        <p:blipFill>
          <a:blip cstate="print" r:embed="rId2"/>
          <a:stretch>
            <a:fillRect/>
          </a:stretch>
        </p:blipFill>
        <p:spPr>
          <a:xfrm>
            <a:off x="1115616" y="1412776"/>
            <a:ext cx="2664296" cy="2373412"/>
          </a:xfrm>
        </p:spPr>
      </p:pic>
      <p:pic>
        <p:nvPicPr>
          <p:cNvPr descr="pilomaterialy_hvoynyh_porod_gost_2709_100.jpg" id="7" name="Содержимое 6"/>
          <p:cNvPicPr>
            <a:picLocks noChangeAspect="1" noGrp="1"/>
          </p:cNvPicPr>
          <p:nvPr>
            <p:ph idx="2" sz="quarter"/>
          </p:nvPr>
        </p:nvPicPr>
        <p:blipFill>
          <a:blip cstate="print" r:embed="rId3"/>
          <a:stretch>
            <a:fillRect/>
          </a:stretch>
        </p:blipFill>
        <p:spPr>
          <a:xfrm>
            <a:off x="5436096" y="1412776"/>
            <a:ext cx="2952328" cy="2448272"/>
          </a:xfrm>
        </p:spPr>
      </p:pic>
      <p:sp>
        <p:nvSpPr>
          <p:cNvPr id="5" name="Текст 4"/>
          <p:cNvSpPr>
            <a:spLocks noGrp="1"/>
          </p:cNvSpPr>
          <p:nvPr>
            <p:ph idx="3" sz="half" type="body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Что сказал князь Андрей Пьеру о своём новом отношении к жизни после встречи с Наташей?</a:t>
            </a:r>
          </a:p>
        </p:txBody>
      </p:sp>
    </p:spTree>
  </p:cSld>
  <p:clrMapOvr>
    <a:masterClrMapping/>
  </p:clrMapOvr>
  <p:transition spd="slow"/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139952" y="1600200"/>
            <a:ext cx="4752528" cy="4525963"/>
          </a:xfrm>
        </p:spPr>
        <p:txBody>
          <a:bodyPr>
            <a:normAutofit fontScale="925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«Он почувствовал себя ожившим и помолодевшим»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«Пьер был прав, говоря, что надо верить в возможность </a:t>
            </a:r>
            <a:r>
              <a:rPr lang="ru-RU" sz="3600" b="1" dirty="0" err="1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счастия</a:t>
            </a: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, чтобы быть счастливым, и я теперь верю в него».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9" name="Рисунок 8" descr="0_8f52e_dbccbb1a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384376" cy="35283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3300" b="1" dirty="0" smtClean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Использованные материалы: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300" b="1" dirty="0" smtClean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Маргарита Беседина- автор стихотворения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300" b="1" dirty="0" smtClean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Картинки: </a:t>
            </a:r>
            <a:r>
              <a:rPr lang="en-US" sz="3300" b="1" dirty="0" smtClean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  <a:hlinkClick r:id="rId2"/>
              </a:rPr>
              <a:t>http://bolik6344.narod.ru/index/0-30</a:t>
            </a:r>
            <a:endParaRPr lang="ru-RU" sz="3300" b="1" dirty="0" smtClean="0">
              <a:solidFill>
                <a:schemeClr val="bg1"/>
              </a:solidFill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3300" b="1" dirty="0" smtClean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  <a:hlinkClick r:id="rId3"/>
              </a:rPr>
              <a:t>http://www.liveinternet.ru/users/luna-olcha/post56750785/</a:t>
            </a:r>
            <a:endParaRPr lang="ru-RU" sz="3300" b="1" dirty="0" smtClean="0">
              <a:solidFill>
                <a:schemeClr val="bg1"/>
              </a:solidFill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3300" b="1" dirty="0" smtClean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  <a:hlinkClick r:id="rId4"/>
              </a:rPr>
              <a:t>http://www.kinoportret.ru/aktery/cvet/Tihonov_Vjacheslav.php</a:t>
            </a:r>
            <a:endParaRPr lang="ru-RU" sz="3300" b="1" dirty="0" smtClean="0">
              <a:solidFill>
                <a:schemeClr val="bg1"/>
              </a:solidFill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ru-RU" sz="3300" b="1" dirty="0">
              <a:solidFill>
                <a:schemeClr val="bg1"/>
              </a:solidFill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QD0dMm_wmplayer_2009-02-19_15-03-24-57.jpg" id="5" name="Рисунок 4"/>
          <p:cNvPicPr>
            <a:picLocks noChangeAspect="1"/>
          </p:cNvPicPr>
          <p:nvPr/>
        </p:nvPicPr>
        <p:blipFill>
          <a:blip cstate="print" r:embed="rId2"/>
          <a:srcRect r="93"/>
          <a:stretch>
            <a:fillRect/>
          </a:stretch>
        </p:blipFill>
        <p:spPr>
          <a:xfrm>
            <a:off x="251520" y="1844824"/>
            <a:ext cx="3707904" cy="4076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412776"/>
            <a:ext cx="5832648" cy="5445224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b="1" dirty="0" lang="ru-RU" sz="44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Что ждёт её на этом бале</a:t>
            </a:r>
          </a:p>
          <a:p>
            <a:pPr algn="ctr">
              <a:spcBef>
                <a:spcPct val="0"/>
              </a:spcBef>
              <a:buNone/>
            </a:pPr>
            <a:r>
              <a:rPr b="1" dirty="0" lang="ru-RU" sz="44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 В огромной освещённой зале,</a:t>
            </a:r>
          </a:p>
          <a:p>
            <a:pPr algn="ctr">
              <a:spcBef>
                <a:spcPct val="0"/>
              </a:spcBef>
              <a:buNone/>
            </a:pPr>
            <a:r>
              <a:rPr b="1" dirty="0" lang="ru-RU" sz="44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 Средь шума, блеска люстр, зеркал – </a:t>
            </a:r>
          </a:p>
          <a:p>
            <a:pPr algn="ctr">
              <a:spcBef>
                <a:spcPct val="0"/>
              </a:spcBef>
              <a:buNone/>
            </a:pPr>
            <a:r>
              <a:rPr b="1" dirty="0" lang="ru-RU" sz="44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 Ах, кто об этом не мечтал! </a:t>
            </a:r>
            <a:endParaRPr b="1" dirty="0" lang="ru-RU" sz="4400">
              <a:solidFill>
                <a:schemeClr val="bg1"/>
              </a:solidFill>
              <a:latin charset="0" pitchFamily="66" typeface="Monotype Corsiv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dirty="0" lang="ru-RU" smtClean="0"/>
          </a:p>
          <a:p>
            <a:endParaRPr dirty="0"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14908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indent="-342900" marL="342900">
              <a:spcBef>
                <a:spcPct val="0"/>
              </a:spcBef>
            </a:pP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Какими чувствами переполнена Наташа перед своим первым балом? </a:t>
            </a:r>
            <a:endParaRPr b="1" dirty="0" lang="ru-RU" smtClean="0" sz="3600">
              <a:solidFill>
                <a:schemeClr val="bg1"/>
              </a:solidFill>
              <a:latin charset="0" pitchFamily="66" typeface="Monotype Corsiva"/>
              <a:ea typeface="+mj-ea"/>
              <a:cs typeface="+mj-cs"/>
            </a:endParaRPr>
          </a:p>
          <a:p>
            <a:pPr algn="ctr" indent="-342900" marL="342900">
              <a:spcBef>
                <a:spcPct val="0"/>
              </a:spcBef>
            </a:pPr>
            <a:r>
              <a:rPr b="1" dirty="0" lang="ru-RU" smtClean="0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Каким 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представляет себе мир счастливая Наташа?</a:t>
            </a:r>
            <a:endParaRPr b="1" dirty="0" lang="ru-RU" sz="3600">
              <a:solidFill>
                <a:schemeClr val="bg1"/>
              </a:solidFill>
              <a:latin charset="0" pitchFamily="66" typeface="Monotype Corsiva"/>
              <a:ea typeface="+mj-ea"/>
              <a:cs typeface="+mj-cs"/>
            </a:endParaRPr>
          </a:p>
        </p:txBody>
      </p:sp>
      <p:pic>
        <p:nvPicPr>
          <p:cNvPr descr="3097006c769569e8c8bf3d269e093ebb.jpeg" id="5" name="Рисунок 4"/>
          <p:cNvPicPr>
            <a:picLocks noChangeAspect="1"/>
          </p:cNvPicPr>
          <p:nvPr/>
        </p:nvPicPr>
        <p:blipFill>
          <a:blip cstate="print" r:embed="rId2"/>
          <a:srcRect l="22038" r="31499" t="2122"/>
          <a:stretch>
            <a:fillRect/>
          </a:stretch>
        </p:blipFill>
        <p:spPr>
          <a:xfrm>
            <a:off x="0" y="0"/>
            <a:ext cx="2771800" cy="3933056"/>
          </a:xfrm>
          <a:prstGeom prst="rect">
            <a:avLst/>
          </a:prstGeom>
        </p:spPr>
      </p:pic>
      <p:pic>
        <p:nvPicPr>
          <p:cNvPr descr="1227169420_rostova.jpg" id="7" name="Рисунок 6"/>
          <p:cNvPicPr>
            <a:picLocks noChangeAspect="1"/>
          </p:cNvPicPr>
          <p:nvPr/>
        </p:nvPicPr>
        <p:blipFill>
          <a:blip cstate="print" r:embed="rId3"/>
          <a:srcRect b="101" r="14"/>
          <a:stretch>
            <a:fillRect/>
          </a:stretch>
        </p:blipFill>
        <p:spPr>
          <a:xfrm>
            <a:off x="2627784" y="0"/>
            <a:ext cx="3096344" cy="4005064"/>
          </a:xfrm>
          <a:prstGeom prst="rect">
            <a:avLst/>
          </a:prstGeom>
        </p:spPr>
      </p:pic>
      <p:pic>
        <p:nvPicPr>
          <p:cNvPr descr="121814_original.jpg" id="8" name="Рисунок 7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5724128" y="0"/>
            <a:ext cx="3168352" cy="4005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2708920"/>
            <a:ext cx="2664296" cy="4149080"/>
          </a:xfrm>
        </p:spPr>
        <p:txBody>
          <a:bodyPr>
            <a:normAutofit fontScale="62500" lnSpcReduction="2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44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И, юной прелести полна,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44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Она стоит совсем одна,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44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Одна среди людского моря,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44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Готова к счастью или к горю.</a:t>
            </a:r>
          </a:p>
        </p:txBody>
      </p:sp>
      <p:pic>
        <p:nvPicPr>
          <p:cNvPr id="5" name="Рисунок 4" descr="a8893ad6a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681536"/>
            <a:ext cx="3275856" cy="4176464"/>
          </a:xfrm>
          <a:prstGeom prst="rect">
            <a:avLst/>
          </a:prstGeom>
        </p:spPr>
      </p:pic>
      <p:pic>
        <p:nvPicPr>
          <p:cNvPr id="6" name="Рисунок 5" descr="56146394_1239130598_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81536"/>
            <a:ext cx="3131840" cy="4176464"/>
          </a:xfrm>
          <a:prstGeom prst="rect">
            <a:avLst/>
          </a:prstGeom>
        </p:spPr>
      </p:pic>
      <p:pic>
        <p:nvPicPr>
          <p:cNvPr id="7" name="Рисунок 6" descr="3097006c769569e8c8bf3d269e093ebb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0"/>
            <a:ext cx="4104456" cy="27089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Как выглядела Наташа в сравнении с </a:t>
            </a:r>
            <a:r>
              <a:rPr b="1" dirty="0" err="1" lang="ru-RU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Элен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? 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Подготовьте связный ответ </a:t>
            </a:r>
            <a:r>
              <a:rPr b="1" dirty="0" lang="ru-RU" smtClean="0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 с 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  <a:ea typeface="+mj-ea"/>
                <a:cs typeface="+mj-cs"/>
              </a:rPr>
              <a:t>цитированием.</a:t>
            </a:r>
            <a:endParaRPr b="1" dirty="0" lang="ru-RU" sz="3600">
              <a:solidFill>
                <a:schemeClr val="bg1"/>
              </a:solidFill>
              <a:latin charset="0" pitchFamily="66" typeface="Monotype Corsiva"/>
              <a:ea typeface="+mj-ea"/>
              <a:cs typeface="+mj-cs"/>
            </a:endParaRPr>
          </a:p>
        </p:txBody>
      </p:sp>
      <p:pic>
        <p:nvPicPr>
          <p:cNvPr descr="0904.jpg" id="4" name="Рисунок 3"/>
          <p:cNvPicPr>
            <a:picLocks noChangeAspect="1"/>
          </p:cNvPicPr>
          <p:nvPr/>
        </p:nvPicPr>
        <p:blipFill>
          <a:blip cstate="print" r:embed="rId2"/>
          <a:srcRect r="100"/>
          <a:stretch>
            <a:fillRect/>
          </a:stretch>
        </p:blipFill>
        <p:spPr>
          <a:xfrm>
            <a:off x="179512" y="3068960"/>
            <a:ext cx="3600400" cy="3789040"/>
          </a:xfrm>
          <a:prstGeom prst="rect">
            <a:avLst/>
          </a:prstGeom>
        </p:spPr>
      </p:pic>
      <p:pic>
        <p:nvPicPr>
          <p:cNvPr descr="0c2427b6204b966a29d2aa3835332fc2.jpeg" id="5" name="Рисунок 4"/>
          <p:cNvPicPr>
            <a:picLocks noChangeAspect="1"/>
          </p:cNvPicPr>
          <p:nvPr/>
        </p:nvPicPr>
        <p:blipFill>
          <a:blip cstate="print" r:embed="rId3"/>
          <a:srcRect l="48255"/>
          <a:stretch>
            <a:fillRect/>
          </a:stretch>
        </p:blipFill>
        <p:spPr>
          <a:xfrm>
            <a:off x="5292080" y="3068960"/>
            <a:ext cx="3672408" cy="378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Почему князю Андрею сразу понравилась Наташа? Какой улыбкой встретила Наташа приглашение князя Андрея?</a:t>
            </a:r>
          </a:p>
        </p:txBody>
      </p:sp>
      <p:pic>
        <p:nvPicPr>
          <p:cNvPr id="4" name="Рисунок 3" descr="6d06fc3060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492896"/>
            <a:ext cx="2952328" cy="4365104"/>
          </a:xfrm>
          <a:prstGeom prst="rect">
            <a:avLst/>
          </a:prstGeom>
        </p:spPr>
      </p:pic>
      <p:pic>
        <p:nvPicPr>
          <p:cNvPr id="5" name="Рисунок 4" descr="0c2427b6204b966a29d2aa3835332fc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420888"/>
            <a:ext cx="4824536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676456" cy="4077072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Восторг, счастливая улыбка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Среди уже готовых слёз.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Как всё сейчас у ней всерьёз!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И даже все её ошибки – 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Всё в этой девочке так мило!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Как много ей ещё дано.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И этой прелести вино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 Андрею голову кружило.</a:t>
            </a:r>
          </a:p>
        </p:txBody>
      </p:sp>
      <p:pic>
        <p:nvPicPr>
          <p:cNvPr id="4" name="Рисунок 3" descr="350px-Pervyi_Bal_Natas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Как повлияла на 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Андрея Болконского встреча </a:t>
            </a: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с Наташей на балу?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  <a:ea typeface="+mj-ea"/>
                <a:cs typeface="+mj-cs"/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voina_i_mir_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068960"/>
            <a:ext cx="6048672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7" descr="Н, Ростова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581792" y="1628800"/>
            <a:ext cx="3562208" cy="3024336"/>
          </a:xfrm>
          <a:noFill/>
          <a:ln/>
        </p:spPr>
      </p:pic>
      <p:pic>
        <p:nvPicPr>
          <p:cNvPr id="8" name="Рисунок 7" descr="c-work-090707-out-war-and-pe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00808"/>
            <a:ext cx="3657600" cy="2671192"/>
          </a:xfrm>
          <a:prstGeom prst="rect">
            <a:avLst/>
          </a:prstGeom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/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«В душе его поднялась такая неожиданная путаница молодых мыслей и надежд, противоречащих всей его жизни»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sz="half" idx="3"/>
          </p:nvPr>
        </p:nvSpPr>
        <p:spPr>
          <a:xfrm flipV="1">
            <a:off x="457200" y="6126163"/>
            <a:ext cx="8229600" cy="11112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800"/>
          </a:p>
        </p:txBody>
      </p:sp>
      <p:pic>
        <p:nvPicPr>
          <p:cNvPr id="7" name="Содержимое 6" descr="Людмила-Савельева-5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2267744" y="3401616"/>
            <a:ext cx="4320480" cy="3456384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280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Эпизод «Первый бал Наташи Ростовой»(по роману Л.Толстого «Война и мир»).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«В душе его поднялась такая неожиданная путаница молодых мыслей и надежд, противоречащих всей его жизни»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эпизода «Первый бал Наташи Ростовой»</dc:title>
  <dc:creator>Лариса</dc:creator>
  <cp:lastModifiedBy>Лариса</cp:lastModifiedBy>
  <cp:revision>11</cp:revision>
  <dcterms:created xsi:type="dcterms:W3CDTF">2014-02-16T12:06:27Z</dcterms:created>
  <dcterms:modified xsi:type="dcterms:W3CDTF">2014-02-16T13:47:07Z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613639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