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45454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5" d="100"/>
          <a:sy n="65" d="100"/>
        </p:scale>
        <p:origin x="-114"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b="0">
                <a:solidFill>
                  <a:srgbClr val="454545"/>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214414" y="1600200"/>
            <a:ext cx="328138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357290" y="1535113"/>
            <a:ext cx="31400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1357290" y="2174875"/>
            <a:ext cx="31400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000240"/>
            <a:ext cx="2365371"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071538" y="3214686"/>
            <a:ext cx="2393975" cy="29114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F2B5D6F-AEEB-46B6-B931-09A45E1D96D4}" type="datetimeFigureOut">
              <a:rPr lang="ru-RU" smtClean="0"/>
              <a:pPr/>
              <a:t>15.01.2012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114A49-9AAE-4BCD-A998-EADD92D9F93D}" type="slidenum">
              <a:rPr lang="ru-RU" smtClean="0"/>
              <a:pPr/>
              <a:t>‹#›</a:t>
            </a:fld>
            <a:endParaRPr lang="ru-RU"/>
          </a:p>
        </p:txBody>
      </p:sp>
    </p:spTree>
  </p:cSld>
  <p:clrMapOvr>
    <a:masterClrMapping/>
  </p:clrMapOvr>
  <p:transition spd="med" advClick="0" advTm="6344">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7901014"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285852" y="1600200"/>
            <a:ext cx="7400948"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lumMod val="85000"/>
                  </a:schemeClr>
                </a:solidFill>
              </a:defRPr>
            </a:lvl1pPr>
          </a:lstStyle>
          <a:p>
            <a:fld id="{AF2B5D6F-AEEB-46B6-B931-09A45E1D96D4}" type="datetimeFigureOut">
              <a:rPr lang="ru-RU" smtClean="0"/>
              <a:pPr/>
              <a:t>15.01.2012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lumMod val="85000"/>
                  </a:schemeClr>
                </a:solidFill>
              </a:defRPr>
            </a:lvl1pPr>
          </a:lstStyle>
          <a:p>
            <a:fld id="{E8114A49-9AAE-4BCD-A998-EADD92D9F93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6344">
    <p:circle/>
  </p:transition>
  <p:txStyles>
    <p:titleStyle>
      <a:lvl1pPr algn="ctr" defTabSz="914400" rtl="0" eaLnBrk="1" latinLnBrk="0" hangingPunct="1">
        <a:spcBef>
          <a:spcPct val="0"/>
        </a:spcBef>
        <a:buNone/>
        <a:defRPr sz="6000" b="1"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857364"/>
            <a:ext cx="7772400" cy="3600451"/>
          </a:xfrm>
        </p:spPr>
        <p:txBody>
          <a:bodyPr>
            <a:normAutofit fontScale="90000"/>
          </a:bodyPr>
          <a:lstStyle/>
          <a:p>
            <a:r>
              <a:rPr lang="ru-RU" sz="7300" dirty="0" smtClean="0"/>
              <a:t>Как представлена тема женской доли в лирике Н.А.Некрасова?</a:t>
            </a:r>
            <a:r>
              <a:rPr lang="ru-RU" dirty="0" smtClean="0"/>
              <a:t/>
            </a:r>
            <a:br>
              <a:rPr lang="ru-RU" dirty="0" smtClean="0"/>
            </a:br>
            <a:endParaRPr lang="ru-RU" dirty="0"/>
          </a:p>
        </p:txBody>
      </p:sp>
    </p:spTree>
  </p:cSld>
  <p:clrMapOvr>
    <a:masterClrMapping/>
  </p:clrMapOvr>
  <p:transition spd="med" advClick="0" advTm="3391">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0"/>
            <a:ext cx="7786742" cy="6986528"/>
          </a:xfrm>
          <a:prstGeom prst="rect">
            <a:avLst/>
          </a:prstGeom>
        </p:spPr>
        <p:txBody>
          <a:bodyPr wrap="square">
            <a:spAutoFit/>
          </a:bodyPr>
          <a:lstStyle/>
          <a:p>
            <a:r>
              <a:rPr lang="ru-RU" sz="2800" dirty="0" smtClean="0">
                <a:latin typeface="Arno Pro Caption" pitchFamily="18" charset="0"/>
              </a:rPr>
              <a:t>Своим личным примером воспитывает детей Матрена Тимофеевна, "многострадальная мать". Ее сын </a:t>
            </a:r>
            <a:r>
              <a:rPr lang="ru-RU" sz="2800" dirty="0" err="1" smtClean="0">
                <a:latin typeface="Arno Pro Caption" pitchFamily="18" charset="0"/>
              </a:rPr>
              <a:t>Федотка</a:t>
            </a:r>
            <a:r>
              <a:rPr lang="ru-RU" sz="2800" dirty="0" smtClean="0">
                <a:latin typeface="Arno Pro Caption" pitchFamily="18" charset="0"/>
              </a:rPr>
              <a:t> уже умеет сочувствовать чужой беде: он пожалел голодную волчицу. И Матрена Тимофеевна материнским сердцем понимает </a:t>
            </a:r>
            <a:r>
              <a:rPr lang="ru-RU" sz="2800" dirty="0" err="1" smtClean="0">
                <a:latin typeface="Arno Pro Caption" pitchFamily="18" charset="0"/>
              </a:rPr>
              <a:t>Федотку</a:t>
            </a:r>
            <a:r>
              <a:rPr lang="ru-RU" sz="2800" dirty="0" smtClean="0">
                <a:latin typeface="Arno Pro Caption" pitchFamily="18" charset="0"/>
              </a:rPr>
              <a:t>, ограждает его чистую душу от потрясений, принимает на себя все унизительное наказание. Любовь к мужу, тревога за судьбу детей дают силы Матрене Тимофеевне идти искать защиты от несправедливости у губернаторши. Поборов свою гордость, </a:t>
            </a:r>
            <a:r>
              <a:rPr lang="ru-RU" sz="2800" dirty="0" err="1" smtClean="0">
                <a:latin typeface="Arno Pro Caption" pitchFamily="18" charset="0"/>
              </a:rPr>
              <a:t>о,на</a:t>
            </a:r>
            <a:r>
              <a:rPr lang="ru-RU" sz="2800" dirty="0" smtClean="0">
                <a:latin typeface="Arno Pro Caption" pitchFamily="18" charset="0"/>
              </a:rPr>
              <a:t> унижается перед швейцаром, но цели своей достигает. И нет границ благодарности губернаторше. Строки: В рабстве спасенное Сердце свободное -Золото, золото-Сердце народное! - относятся и к Матрене Тимофеевне.</a:t>
            </a:r>
            <a:endParaRPr lang="ru-RU" sz="2800" dirty="0">
              <a:latin typeface="Arno Pro Caption" pitchFamily="18" charset="0"/>
            </a:endParaRPr>
          </a:p>
        </p:txBody>
      </p:sp>
    </p:spTree>
  </p:cSld>
  <p:clrMapOvr>
    <a:masterClrMapping/>
  </p:clrMapOvr>
  <p:transition spd="med" advClick="0" advTm="37391">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1071546"/>
            <a:ext cx="6858000" cy="4801314"/>
          </a:xfrm>
          <a:prstGeom prst="rect">
            <a:avLst/>
          </a:prstGeom>
        </p:spPr>
        <p:txBody>
          <a:bodyPr wrap="square">
            <a:spAutoFit/>
          </a:bodyPr>
          <a:lstStyle/>
          <a:p>
            <a:r>
              <a:rPr lang="ru-RU" sz="3400" dirty="0" smtClean="0">
                <a:latin typeface="Arno Pro Caption" pitchFamily="18" charset="0"/>
              </a:rPr>
              <a:t>Характеры </a:t>
            </a:r>
            <a:r>
              <a:rPr lang="ru-RU" sz="3400" dirty="0" smtClean="0">
                <a:latin typeface="Arno Pro Caption" pitchFamily="18" charset="0"/>
              </a:rPr>
              <a:t>русских </a:t>
            </a:r>
            <a:r>
              <a:rPr lang="ru-RU" sz="3400" dirty="0" smtClean="0">
                <a:latin typeface="Arno Pro Caption" pitchFamily="18" charset="0"/>
              </a:rPr>
              <a:t>женщин в творчестве Некрасова говорят о силе, чистоте и неподкупности простого народа, о необходимости перемен в жизни и порядках в селах и городах, - таких перемен, которые помогли бы "женщинам в русских селениях" по-настоящему проявить любовь всего своего сердца</a:t>
            </a:r>
            <a:endParaRPr lang="ru-RU" sz="3400" dirty="0">
              <a:latin typeface="Arno Pro Caption" pitchFamily="18" charset="0"/>
            </a:endParaRPr>
          </a:p>
        </p:txBody>
      </p:sp>
    </p:spTree>
  </p:cSld>
  <p:clrMapOvr>
    <a:masterClrMapping/>
  </p:clrMapOvr>
  <p:transition spd="med" advClick="0" advTm="16109">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643966" cy="6494085"/>
          </a:xfrm>
          <a:prstGeom prst="rect">
            <a:avLst/>
          </a:prstGeom>
        </p:spPr>
        <p:txBody>
          <a:bodyPr wrap="square">
            <a:spAutoFit/>
          </a:bodyPr>
          <a:lstStyle/>
          <a:p>
            <a:r>
              <a:rPr lang="ru-RU" sz="3200" dirty="0" smtClean="0">
                <a:latin typeface="Arno Pro Caption" pitchFamily="18" charset="0"/>
              </a:rPr>
              <a:t>Центральный герой произведений Некрасова - народ. Его он изображает очень ярко и с большой любовью. Чтобы картина народной жизни была полной, поэт изображает и тяжелый быт деревни, и нищету городских бедняков.</a:t>
            </a:r>
          </a:p>
          <a:p>
            <a:r>
              <a:rPr lang="ru-RU" sz="3200" dirty="0" smtClean="0">
                <a:latin typeface="Arno Pro Caption" pitchFamily="18" charset="0"/>
              </a:rPr>
              <a:t>Особое место в его произведениях занимает образ русской женщины. "Тип величавой славянки" Некрасов пишет всегда с глубоким искренним чувством. </a:t>
            </a:r>
            <a:r>
              <a:rPr lang="ru-RU" sz="3200" dirty="0" smtClean="0">
                <a:latin typeface="Arno Pro Caption" pitchFamily="18" charset="0"/>
              </a:rPr>
              <a:t>Это </a:t>
            </a:r>
            <a:r>
              <a:rPr lang="ru-RU" sz="3200" dirty="0" smtClean="0">
                <a:latin typeface="Arno Pro Caption" pitchFamily="18" charset="0"/>
              </a:rPr>
              <a:t>подтверждают такие произведения поэта, как стихотворения "Тройка", "В полном разгаре страда деревенская...", эпизоды из поэм "Кому на Руси жить хорошо?" и "Мороз, Красный нос".</a:t>
            </a:r>
            <a:endParaRPr lang="ru-RU" sz="3200" dirty="0">
              <a:latin typeface="Arno Pro Caption" pitchFamily="18" charset="0"/>
            </a:endParaRPr>
          </a:p>
        </p:txBody>
      </p:sp>
    </p:spTree>
  </p:cSld>
  <p:clrMapOvr>
    <a:masterClrMapping/>
  </p:clrMapOvr>
  <p:transition spd="med" advClick="0" advTm="23750">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918" y="357166"/>
            <a:ext cx="7358082" cy="6186309"/>
          </a:xfrm>
          <a:prstGeom prst="rect">
            <a:avLst/>
          </a:prstGeom>
        </p:spPr>
        <p:txBody>
          <a:bodyPr wrap="square">
            <a:spAutoFit/>
          </a:bodyPr>
          <a:lstStyle/>
          <a:p>
            <a:r>
              <a:rPr lang="ru-RU" sz="3600" dirty="0" smtClean="0">
                <a:latin typeface="Arno Pro Caption" pitchFamily="18" charset="0"/>
              </a:rPr>
              <a:t>Первые два стихотворения перекликаются. В стихотворении "Тройка" поэт только предрекает дорогу, напоминает девушке о тяжелой доле, которая ее ждет:</a:t>
            </a:r>
          </a:p>
          <a:p>
            <a:r>
              <a:rPr lang="ru-RU" sz="3600" i="1" dirty="0" smtClean="0">
                <a:latin typeface="Arno Pro Caption" pitchFamily="18" charset="0"/>
              </a:rPr>
              <a:t>Отцветешь, </a:t>
            </a:r>
            <a:br>
              <a:rPr lang="ru-RU" sz="3600" i="1" dirty="0" smtClean="0">
                <a:latin typeface="Arno Pro Caption" pitchFamily="18" charset="0"/>
              </a:rPr>
            </a:br>
            <a:r>
              <a:rPr lang="ru-RU" sz="3600" i="1" dirty="0" smtClean="0">
                <a:latin typeface="Arno Pro Caption" pitchFamily="18" charset="0"/>
              </a:rPr>
              <a:t>не успевши </a:t>
            </a:r>
            <a:r>
              <a:rPr lang="ru-RU" sz="3600" i="1" dirty="0" err="1" smtClean="0">
                <a:latin typeface="Arno Pro Caption" pitchFamily="18" charset="0"/>
              </a:rPr>
              <a:t>расцвесть</a:t>
            </a:r>
            <a:r>
              <a:rPr lang="ru-RU" sz="3600" i="1" dirty="0" smtClean="0">
                <a:latin typeface="Arno Pro Caption" pitchFamily="18" charset="0"/>
              </a:rPr>
              <a:t>, </a:t>
            </a:r>
            <a:br>
              <a:rPr lang="ru-RU" sz="3600" i="1" dirty="0" smtClean="0">
                <a:latin typeface="Arno Pro Caption" pitchFamily="18" charset="0"/>
              </a:rPr>
            </a:br>
            <a:r>
              <a:rPr lang="ru-RU" sz="3600" i="1" dirty="0" smtClean="0">
                <a:latin typeface="Arno Pro Caption" pitchFamily="18" charset="0"/>
              </a:rPr>
              <a:t>Погрузишься </a:t>
            </a:r>
            <a:br>
              <a:rPr lang="ru-RU" sz="3600" i="1" dirty="0" smtClean="0">
                <a:latin typeface="Arno Pro Caption" pitchFamily="18" charset="0"/>
              </a:rPr>
            </a:br>
            <a:r>
              <a:rPr lang="ru-RU" sz="3600" i="1" dirty="0" smtClean="0">
                <a:latin typeface="Arno Pro Caption" pitchFamily="18" charset="0"/>
              </a:rPr>
              <a:t>ты в сон непробудный, </a:t>
            </a:r>
            <a:br>
              <a:rPr lang="ru-RU" sz="3600" i="1" dirty="0" smtClean="0">
                <a:latin typeface="Arno Pro Caption" pitchFamily="18" charset="0"/>
              </a:rPr>
            </a:br>
            <a:r>
              <a:rPr lang="ru-RU" sz="3600" i="1" dirty="0" smtClean="0">
                <a:latin typeface="Arno Pro Caption" pitchFamily="18" charset="0"/>
              </a:rPr>
              <a:t>Будешь </a:t>
            </a:r>
            <a:br>
              <a:rPr lang="ru-RU" sz="3600" i="1" dirty="0" smtClean="0">
                <a:latin typeface="Arno Pro Caption" pitchFamily="18" charset="0"/>
              </a:rPr>
            </a:br>
            <a:r>
              <a:rPr lang="ru-RU" sz="3600" i="1" dirty="0" smtClean="0">
                <a:latin typeface="Arno Pro Caption" pitchFamily="18" charset="0"/>
              </a:rPr>
              <a:t>нянчить, работать и есть.</a:t>
            </a:r>
            <a:endParaRPr lang="ru-RU" sz="3600" dirty="0">
              <a:latin typeface="Arno Pro Caption" pitchFamily="18" charset="0"/>
            </a:endParaRPr>
          </a:p>
        </p:txBody>
      </p:sp>
    </p:spTree>
  </p:cSld>
  <p:clrMapOvr>
    <a:masterClrMapping/>
  </p:clrMapOvr>
  <p:transition spd="med" advClick="0" advTm="13422">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1071546"/>
            <a:ext cx="6858000" cy="5078313"/>
          </a:xfrm>
          <a:prstGeom prst="rect">
            <a:avLst/>
          </a:prstGeom>
        </p:spPr>
        <p:txBody>
          <a:bodyPr wrap="square">
            <a:spAutoFit/>
          </a:bodyPr>
          <a:lstStyle/>
          <a:p>
            <a:r>
              <a:rPr lang="ru-RU" sz="3600" dirty="0" smtClean="0">
                <a:latin typeface="Arno Pro Caption" pitchFamily="18" charset="0"/>
              </a:rPr>
              <a:t>А в стихотворении "В полном разгаре страда деревенская..." берется уже реальный эпизод из жизни простой крестьянки:</a:t>
            </a:r>
          </a:p>
          <a:p>
            <a:r>
              <a:rPr lang="ru-RU" sz="3600" i="1" dirty="0" smtClean="0">
                <a:latin typeface="Arno Pro Caption" pitchFamily="18" charset="0"/>
              </a:rPr>
              <a:t>Слышится крик у соседней полосоньки, </a:t>
            </a:r>
            <a:br>
              <a:rPr lang="ru-RU" sz="3600" i="1" dirty="0" smtClean="0">
                <a:latin typeface="Arno Pro Caption" pitchFamily="18" charset="0"/>
              </a:rPr>
            </a:br>
            <a:r>
              <a:rPr lang="ru-RU" sz="3600" i="1" dirty="0" smtClean="0">
                <a:latin typeface="Arno Pro Caption" pitchFamily="18" charset="0"/>
              </a:rPr>
              <a:t>Баба туда - </a:t>
            </a:r>
            <a:r>
              <a:rPr lang="ru-RU" sz="3600" i="1" dirty="0" err="1" smtClean="0">
                <a:latin typeface="Arno Pro Caption" pitchFamily="18" charset="0"/>
              </a:rPr>
              <a:t>растрепалися</a:t>
            </a:r>
            <a:r>
              <a:rPr lang="ru-RU" sz="3600" i="1" dirty="0" smtClean="0">
                <a:latin typeface="Arno Pro Caption" pitchFamily="18" charset="0"/>
              </a:rPr>
              <a:t> </a:t>
            </a:r>
            <a:r>
              <a:rPr lang="ru-RU" sz="3600" i="1" dirty="0" err="1" smtClean="0">
                <a:latin typeface="Arno Pro Caption" pitchFamily="18" charset="0"/>
              </a:rPr>
              <a:t>косыньки</a:t>
            </a:r>
            <a:r>
              <a:rPr lang="ru-RU" sz="3600" i="1" dirty="0" smtClean="0">
                <a:latin typeface="Arno Pro Caption" pitchFamily="18" charset="0"/>
              </a:rPr>
              <a:t> - </a:t>
            </a:r>
            <a:br>
              <a:rPr lang="ru-RU" sz="3600" i="1" dirty="0" smtClean="0">
                <a:latin typeface="Arno Pro Caption" pitchFamily="18" charset="0"/>
              </a:rPr>
            </a:br>
            <a:r>
              <a:rPr lang="ru-RU" sz="3600" i="1" dirty="0" smtClean="0">
                <a:latin typeface="Arno Pro Caption" pitchFamily="18" charset="0"/>
              </a:rPr>
              <a:t>Надо ребенка качать.</a:t>
            </a:r>
            <a:endParaRPr lang="ru-RU" sz="3600" dirty="0">
              <a:latin typeface="Arno Pro Caption" pitchFamily="18" charset="0"/>
            </a:endParaRPr>
          </a:p>
        </p:txBody>
      </p:sp>
    </p:spTree>
  </p:cSld>
  <p:clrMapOvr>
    <a:masterClrMapping/>
  </p:clrMapOvr>
  <p:transition spd="med" advClick="0" advTm="11750">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63915"/>
            <a:ext cx="8501090" cy="6494085"/>
          </a:xfrm>
          <a:prstGeom prst="rect">
            <a:avLst/>
          </a:prstGeom>
        </p:spPr>
        <p:txBody>
          <a:bodyPr wrap="square">
            <a:spAutoFit/>
          </a:bodyPr>
          <a:lstStyle/>
          <a:p>
            <a:r>
              <a:rPr lang="ru-RU" sz="3200" dirty="0" smtClean="0">
                <a:latin typeface="Arno Pro Caption" pitchFamily="18" charset="0"/>
              </a:rPr>
              <a:t>Везде надо женщине успеть: и в поле, и с детишками, и дом содержать. Тема нелегкой женской судьбы проходит через многие произведения Некрасова. Поэт постоянно подчеркивает, что женщина несет на себе двойной гнет: помещичий и семейный. В стихотворении "Тройка" мы читаем горькие слова. "Будет бить тебя муж привередник </a:t>
            </a:r>
            <a:r>
              <a:rPr lang="ru-RU" sz="3200" dirty="0" smtClean="0">
                <a:latin typeface="Arno Pro Caption" pitchFamily="18" charset="0"/>
              </a:rPr>
              <a:t>, и </a:t>
            </a:r>
            <a:r>
              <a:rPr lang="ru-RU" sz="3200" dirty="0" smtClean="0">
                <a:latin typeface="Arno Pro Caption" pitchFamily="18" charset="0"/>
              </a:rPr>
              <a:t>свекровь в три погибели гнуть" и "Не мудрено, что </a:t>
            </a:r>
            <a:r>
              <a:rPr lang="ru-RU" sz="3200" dirty="0" smtClean="0">
                <a:latin typeface="Arno Pro Caption" pitchFamily="18" charset="0"/>
              </a:rPr>
              <a:t>ты </a:t>
            </a:r>
            <a:r>
              <a:rPr lang="ru-RU" sz="3200" dirty="0" smtClean="0">
                <a:latin typeface="Arno Pro Caption" pitchFamily="18" charset="0"/>
              </a:rPr>
              <a:t>вянешь во времени". Некрасов глубоко сочувствует тяжелой </a:t>
            </a:r>
            <a:r>
              <a:rPr lang="ru-RU" sz="3200" dirty="0" smtClean="0">
                <a:latin typeface="Arno Pro Caption" pitchFamily="18" charset="0"/>
              </a:rPr>
              <a:t>женской </a:t>
            </a:r>
            <a:r>
              <a:rPr lang="ru-RU" sz="3200" dirty="0" smtClean="0">
                <a:latin typeface="Arno Pro Caption" pitchFamily="18" charset="0"/>
              </a:rPr>
              <a:t>доле и восхищается стойкостью, выносливостью </a:t>
            </a:r>
            <a:r>
              <a:rPr lang="ru-RU" sz="3200" dirty="0" smtClean="0">
                <a:latin typeface="Arno Pro Caption" pitchFamily="18" charset="0"/>
              </a:rPr>
              <a:t>и </a:t>
            </a:r>
            <a:r>
              <a:rPr lang="ru-RU" sz="3200" dirty="0" smtClean="0">
                <a:latin typeface="Arno Pro Caption" pitchFamily="18" charset="0"/>
              </a:rPr>
              <a:t>трудолюбием русской женщины. </a:t>
            </a:r>
            <a:endParaRPr lang="ru-RU" sz="3200" dirty="0">
              <a:latin typeface="Arno Pro Caption" pitchFamily="18" charset="0"/>
            </a:endParaRPr>
          </a:p>
        </p:txBody>
      </p:sp>
    </p:spTree>
  </p:cSld>
  <p:clrMapOvr>
    <a:masterClrMapping/>
  </p:clrMapOvr>
  <p:transition spd="med" advClick="0" advTm="27187">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0"/>
            <a:ext cx="8286808" cy="6986528"/>
          </a:xfrm>
          <a:prstGeom prst="rect">
            <a:avLst/>
          </a:prstGeom>
        </p:spPr>
        <p:txBody>
          <a:bodyPr wrap="square">
            <a:spAutoFit/>
          </a:bodyPr>
          <a:lstStyle/>
          <a:p>
            <a:r>
              <a:rPr lang="ru-RU" sz="3200" dirty="0" smtClean="0">
                <a:latin typeface="Arno Pro Caption" pitchFamily="18" charset="0"/>
              </a:rPr>
              <a:t>В поэме "Мороз, Красный нос" рассказывается о трагической судьбе крестьянки Дарьи, которая, взвалив на свои плечи всю ' мужицкую и женскую работу, не может этого вынести и погибает. Обобщил Некрасов размышления о женской доле в поэме "Кому на Руси жить хорошо?" в главе "Крестьянка". Матрена Тимофеевна, одна из главных героинь поэмы, довольна тем уже, что муж не бьет ее. Женскую судьбу сравнивает она с тремя петлями шелку белого, красного и черного, И горьким выводом завершает свои раздумья Матрена Тимофеевна: "Не дело вы затеяли - средь баб счастливую искать!"</a:t>
            </a:r>
            <a:endParaRPr lang="ru-RU" sz="3200" dirty="0">
              <a:latin typeface="Arno Pro Caption" pitchFamily="18" charset="0"/>
            </a:endParaRPr>
          </a:p>
        </p:txBody>
      </p:sp>
    </p:spTree>
  </p:cSld>
  <p:clrMapOvr>
    <a:masterClrMapping/>
  </p:clrMapOvr>
  <p:transition spd="med" advClick="0" advTm="30063">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0"/>
            <a:ext cx="8358230" cy="7017306"/>
          </a:xfrm>
          <a:prstGeom prst="rect">
            <a:avLst/>
          </a:prstGeom>
        </p:spPr>
        <p:txBody>
          <a:bodyPr wrap="square">
            <a:spAutoFit/>
          </a:bodyPr>
          <a:lstStyle/>
          <a:p>
            <a:r>
              <a:rPr lang="ru-RU" sz="3000" dirty="0" smtClean="0">
                <a:latin typeface="Arno Pro Caption" pitchFamily="18" charset="0"/>
              </a:rPr>
              <a:t>Говоря о горькой женской участи, Некрасов не перестает восхищаться удивительными духовными качествами своих героинь, их огромной силой воли, чувством собственного достоинства и подлинной гордостью, не задавленной тяжелыми условиями жизни. Поэт, радуясь за своих соплеменников, говорит, что "грязь обстановки убогой к ним словно липнет". Она "коня на скаку остановит, в горящую избу войдет". Умеет она, сбросив с себя повседневные заботы, и отдохнуть, повеселиться, но зато во время работы ловка, сильна и собранна. Такая женщина "и голод, и холод выносит". Она строга к лентяям, к нищим, но это не значит, что ей не свойственны любовь, сострадание к людям.</a:t>
            </a:r>
            <a:endParaRPr lang="ru-RU" sz="3000" dirty="0">
              <a:latin typeface="Arno Pro Caption" pitchFamily="18" charset="0"/>
            </a:endParaRPr>
          </a:p>
        </p:txBody>
      </p:sp>
    </p:spTree>
  </p:cSld>
  <p:clrMapOvr>
    <a:masterClrMapping/>
  </p:clrMapOvr>
  <p:transition spd="med" advClick="0" advTm="35000">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714356"/>
            <a:ext cx="7358114" cy="5632311"/>
          </a:xfrm>
          <a:prstGeom prst="rect">
            <a:avLst/>
          </a:prstGeom>
        </p:spPr>
        <p:txBody>
          <a:bodyPr wrap="square">
            <a:spAutoFit/>
          </a:bodyPr>
          <a:lstStyle/>
          <a:p>
            <a:r>
              <a:rPr lang="ru-RU" sz="3600" dirty="0" smtClean="0">
                <a:latin typeface="Arno Pro Caption" pitchFamily="18" charset="0"/>
              </a:rPr>
              <a:t>Достаточно вспомнить, как всеми силами пытается вылечить Дарья своего мужа, как Матрена Тимофеевна прощает Савелию-богатырю его оплошность, приведшую к гибели ее первенца. Она ценит в нем свободный дух, народную мудрость, и даже рассказывает о нем странникам, ставя его в пример.</a:t>
            </a:r>
            <a:endParaRPr lang="ru-RU" sz="3600" dirty="0">
              <a:latin typeface="Arno Pro Caption" pitchFamily="18" charset="0"/>
            </a:endParaRPr>
          </a:p>
        </p:txBody>
      </p:sp>
    </p:spTree>
  </p:cSld>
  <p:clrMapOvr>
    <a:masterClrMapping/>
  </p:clrMapOvr>
  <p:transition spd="med" advClick="0" advTm="14172">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0"/>
            <a:ext cx="7929586" cy="7017306"/>
          </a:xfrm>
          <a:prstGeom prst="rect">
            <a:avLst/>
          </a:prstGeom>
        </p:spPr>
        <p:txBody>
          <a:bodyPr wrap="square">
            <a:spAutoFit/>
          </a:bodyPr>
          <a:lstStyle/>
          <a:p>
            <a:r>
              <a:rPr lang="ru-RU" sz="3000" dirty="0" smtClean="0">
                <a:latin typeface="Arno Pro Caption" pitchFamily="18" charset="0"/>
              </a:rPr>
              <a:t>Главным же достоинством русской </a:t>
            </a:r>
            <a:r>
              <a:rPr lang="ru-RU" sz="3000" dirty="0" smtClean="0">
                <a:latin typeface="Arno Pro Caption" pitchFamily="18" charset="0"/>
              </a:rPr>
              <a:t>женщины </a:t>
            </a:r>
            <a:r>
              <a:rPr lang="ru-RU" sz="3000" dirty="0" smtClean="0">
                <a:latin typeface="Arno Pro Caption" pitchFamily="18" charset="0"/>
              </a:rPr>
              <a:t>Некрасов </a:t>
            </a:r>
            <a:r>
              <a:rPr lang="ru-RU" sz="3000" dirty="0" smtClean="0">
                <a:latin typeface="Arno Pro Caption" pitchFamily="18" charset="0"/>
              </a:rPr>
              <a:t>считает </a:t>
            </a:r>
            <a:r>
              <a:rPr lang="ru-RU" sz="3000" dirty="0" smtClean="0">
                <a:latin typeface="Arno Pro Caption" pitchFamily="18" charset="0"/>
              </a:rPr>
              <a:t>ее способность быть настоящей, чуткой матерью. Забота о детях заставляет Дарью пересилить свое горе и </a:t>
            </a:r>
            <a:r>
              <a:rPr lang="ru-RU" sz="3000" dirty="0" smtClean="0">
                <a:latin typeface="Arno Pro Caption" pitchFamily="18" charset="0"/>
              </a:rPr>
              <a:t>как-то стараться </a:t>
            </a:r>
            <a:r>
              <a:rPr lang="ru-RU" sz="3000" dirty="0" smtClean="0">
                <a:latin typeface="Arno Pro Caption" pitchFamily="18" charset="0"/>
              </a:rPr>
              <a:t>содержать семью. Героиня стихотворения "В полном разгаре страда деревенская..." "из сил выбивается", чтоб был сыт ее ребенок. Тема материнства затронута и в стихотворении "Соловьи". Мать учит своих детей ценить прекрасное, любить природу. Ей очень хочется, чтобы ее дети были счастливы. Выражая мечту всех матерей, она говорит, что если бы были для людей земли, где они жили </a:t>
            </a:r>
            <a:r>
              <a:rPr lang="ru-RU" sz="3000" dirty="0" smtClean="0">
                <a:latin typeface="Arno Pro Caption" pitchFamily="18" charset="0"/>
              </a:rPr>
              <a:t>бы свободно</a:t>
            </a:r>
            <a:r>
              <a:rPr lang="ru-RU" sz="3000" dirty="0" smtClean="0">
                <a:latin typeface="Arno Pro Caption" pitchFamily="18" charset="0"/>
              </a:rPr>
              <a:t>,</a:t>
            </a:r>
            <a:r>
              <a:rPr lang="ru-RU" sz="3000" dirty="0" smtClean="0">
                <a:latin typeface="Arno Pro Caption" pitchFamily="18" charset="0"/>
              </a:rPr>
              <a:t> </a:t>
            </a:r>
            <a:r>
              <a:rPr lang="ru-RU" sz="3000" dirty="0" smtClean="0">
                <a:latin typeface="Arno Pro Caption" pitchFamily="18" charset="0"/>
              </a:rPr>
              <a:t>то "все на руках своих детей туда бы отнесли крестьянки". </a:t>
            </a:r>
            <a:endParaRPr lang="ru-RU" sz="3000" dirty="0">
              <a:latin typeface="Arno Pro Caption" pitchFamily="18" charset="0"/>
            </a:endParaRPr>
          </a:p>
        </p:txBody>
      </p:sp>
    </p:spTree>
  </p:cSld>
  <p:clrMapOvr>
    <a:masterClrMapping/>
  </p:clrMapOvr>
  <p:transition spd="med" advClick="0" advTm="35438">
    <p:circle/>
  </p:transition>
  <p:timing>
    <p:tnLst>
      <p:par>
        <p:cTn id="1" dur="indefinite" restart="never" nodeType="tmRoot"/>
      </p:par>
    </p:tnLst>
  </p:timing>
</p:sld>
</file>

<file path=ppt/theme/theme1.xml><?xml version="1.0" encoding="utf-8"?>
<a:theme xmlns:a="http://schemas.openxmlformats.org/drawingml/2006/main" name="TS030005980">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эт">
      <a:majorFont>
        <a:latin typeface="ArtScript"/>
        <a:ea typeface=""/>
        <a:cs typeface=""/>
      </a:majorFont>
      <a:minorFont>
        <a:latin typeface="Cansellarist"/>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24BDAE3-7B6F-42F9-A29F-FB528BFE82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TS030005980</Template>
  <TotalTime>54</TotalTime>
  <Words>795</Words>
  <Application>Microsoft Office PowerPoint</Application>
  <PresentationFormat>Экран (4:3)</PresentationFormat>
  <Paragraphs>14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TS030005980</vt:lpstr>
      <vt:lpstr>Как представлена тема женской доли в лирике Н.А.Некрасова?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представлена тема женской доли в лирике Н.А.Некрасова? </dc:title>
  <dc:subject/>
  <dc:creator>Admin</dc:creator>
  <cp:keywords/>
  <dc:description/>
  <cp:lastModifiedBy>Admin</cp:lastModifiedBy>
  <cp:revision>20</cp:revision>
  <dcterms:created xsi:type="dcterms:W3CDTF">2012-01-15T16:29:51Z</dcterms:created>
  <dcterms:modified xsi:type="dcterms:W3CDTF">2012-01-15T17:24:44Z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520907</vt:lpwstr>
  </property>
  <property fmtid="{D5CDD505-2E9C-101B-9397-08002B2CF9AE}" name="NXPowerLiteSettings" pid="3">
    <vt:lpwstr>F7000400038000</vt:lpwstr>
  </property>
  <property fmtid="{D5CDD505-2E9C-101B-9397-08002B2CF9AE}" name="NXPowerLiteVersion" pid="4">
    <vt:lpwstr>D5.0.3</vt:lpwstr>
  </property>
  <property fmtid="{D5CDD505-2E9C-101B-9397-08002B2CF9AE}" name="_TemplateID" pid="5">
    <vt:lpwstr>TC030005980</vt:lpwstr>
  </property>
</Properties>
</file>