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image/x-emf" Extension="e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Default ContentType="application/vnd.openxmlformats-officedocument.wordprocessingml.document" Extension="docx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CC6600"/>
    <a:srgbClr val="009900"/>
    <a:srgbClr val="FFCCCC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'Результаты опроса'!$B$1</c:f>
              <c:strCache>
                <c:ptCount val="1"/>
                <c:pt idx="0">
                  <c:v>Количество опрошенных (человек)</c:v>
                </c:pt>
              </c:strCache>
            </c:strRef>
          </c:tx>
          <c:cat>
            <c:strRef>
              <c:f>'Результаты опроса'!$A$2:$A$6</c:f>
              <c:strCache>
                <c:ptCount val="5"/>
                <c:pt idx="0">
                  <c:v>Овал</c:v>
                </c:pt>
                <c:pt idx="1">
                  <c:v>Пятиугольник</c:v>
                </c:pt>
                <c:pt idx="2">
                  <c:v>Прямоугольник</c:v>
                </c:pt>
                <c:pt idx="3">
                  <c:v>Квадрат</c:v>
                </c:pt>
                <c:pt idx="4">
                  <c:v>Треугольник</c:v>
                </c:pt>
              </c:strCache>
            </c:strRef>
          </c:cat>
          <c:val>
            <c:numRef>
              <c:f>'Результаты опроса'!$B$2:$B$6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strRef>
              <c:f>'Результаты опроса'!$C$1</c:f>
              <c:strCache>
                <c:ptCount val="1"/>
                <c:pt idx="0">
                  <c:v>Результаты опроса</c:v>
                </c:pt>
              </c:strCache>
            </c:strRef>
          </c:tx>
          <c:cat>
            <c:strRef>
              <c:f>'Результаты опроса'!$A$2:$A$6</c:f>
              <c:strCache>
                <c:ptCount val="5"/>
                <c:pt idx="0">
                  <c:v>Овал</c:v>
                </c:pt>
                <c:pt idx="1">
                  <c:v>Пятиугольник</c:v>
                </c:pt>
                <c:pt idx="2">
                  <c:v>Прямоугольник</c:v>
                </c:pt>
                <c:pt idx="3">
                  <c:v>Квадрат</c:v>
                </c:pt>
                <c:pt idx="4">
                  <c:v>Треугольник</c:v>
                </c:pt>
              </c:strCache>
            </c:strRef>
          </c:cat>
          <c:val>
            <c:numRef>
              <c:f>'Результаты опроса'!$C$2:$C$6</c:f>
              <c:numCache>
                <c:formatCode>General</c:formatCode>
                <c:ptCount val="5"/>
                <c:pt idx="0">
                  <c:v>26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</c:ser>
        <c:axId val="43470208"/>
        <c:axId val="44930176"/>
      </c:barChart>
      <c:catAx>
        <c:axId val="43470208"/>
        <c:scaling>
          <c:orientation val="minMax"/>
        </c:scaling>
        <c:axPos val="b"/>
        <c:tickLblPos val="nextTo"/>
        <c:crossAx val="44930176"/>
        <c:crosses val="autoZero"/>
        <c:auto val="1"/>
        <c:lblAlgn val="ctr"/>
        <c:lblOffset val="100"/>
      </c:catAx>
      <c:valAx>
        <c:axId val="44930176"/>
        <c:scaling>
          <c:orientation val="minMax"/>
        </c:scaling>
        <c:axPos val="l"/>
        <c:majorGridlines/>
        <c:numFmt formatCode="General" sourceLinked="1"/>
        <c:tickLblPos val="nextTo"/>
        <c:crossAx val="43470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опрошенных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Лаватера</c:v>
                </c:pt>
                <c:pt idx="1">
                  <c:v>Астра</c:v>
                </c:pt>
                <c:pt idx="2">
                  <c:v>Циния</c:v>
                </c:pt>
                <c:pt idx="3">
                  <c:v>Космея</c:v>
                </c:pt>
                <c:pt idx="4">
                  <c:v>Высокие бархатцы</c:v>
                </c:pt>
                <c:pt idx="5">
                  <c:v>Агератум</c:v>
                </c:pt>
                <c:pt idx="6">
                  <c:v>Флоксы</c:v>
                </c:pt>
                <c:pt idx="7">
                  <c:v>Подсолнух</c:v>
                </c:pt>
                <c:pt idx="8">
                  <c:v>Низкие бархатцы</c:v>
                </c:pt>
                <c:pt idx="9">
                  <c:v>Ландыши</c:v>
                </c:pt>
                <c:pt idx="10">
                  <c:v>Настурция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Лаватера</c:v>
                </c:pt>
                <c:pt idx="1">
                  <c:v>Астра</c:v>
                </c:pt>
                <c:pt idx="2">
                  <c:v>Циния</c:v>
                </c:pt>
                <c:pt idx="3">
                  <c:v>Космея</c:v>
                </c:pt>
                <c:pt idx="4">
                  <c:v>Высокие бархатцы</c:v>
                </c:pt>
                <c:pt idx="5">
                  <c:v>Агератум</c:v>
                </c:pt>
                <c:pt idx="6">
                  <c:v>Флоксы</c:v>
                </c:pt>
                <c:pt idx="7">
                  <c:v>Подсолнух</c:v>
                </c:pt>
                <c:pt idx="8">
                  <c:v>Низкие бархатцы</c:v>
                </c:pt>
                <c:pt idx="9">
                  <c:v>Ландыши</c:v>
                </c:pt>
                <c:pt idx="10">
                  <c:v>Настурция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15</c:v>
                </c:pt>
                <c:pt idx="1">
                  <c:v>6</c:v>
                </c:pt>
                <c:pt idx="2">
                  <c:v>20</c:v>
                </c:pt>
                <c:pt idx="3">
                  <c:v>4</c:v>
                </c:pt>
                <c:pt idx="4">
                  <c:v>47</c:v>
                </c:pt>
                <c:pt idx="5">
                  <c:v>21</c:v>
                </c:pt>
                <c:pt idx="6">
                  <c:v>5</c:v>
                </c:pt>
                <c:pt idx="7">
                  <c:v>2</c:v>
                </c:pt>
                <c:pt idx="8">
                  <c:v>41</c:v>
                </c:pt>
                <c:pt idx="9">
                  <c:v>7</c:v>
                </c:pt>
                <c:pt idx="10">
                  <c:v>33</c:v>
                </c:pt>
              </c:numCache>
            </c:numRef>
          </c:val>
        </c:ser>
        <c:axId val="44951040"/>
        <c:axId val="44952576"/>
      </c:barChart>
      <c:catAx>
        <c:axId val="44951040"/>
        <c:scaling>
          <c:orientation val="minMax"/>
        </c:scaling>
        <c:axPos val="b"/>
        <c:tickLblPos val="nextTo"/>
        <c:crossAx val="44952576"/>
        <c:crosses val="autoZero"/>
        <c:auto val="1"/>
        <c:lblAlgn val="ctr"/>
        <c:lblOffset val="100"/>
      </c:catAx>
      <c:valAx>
        <c:axId val="44952576"/>
        <c:scaling>
          <c:orientation val="minMax"/>
        </c:scaling>
        <c:axPos val="l"/>
        <c:majorGridlines/>
        <c:numFmt formatCode="General" sourceLinked="1"/>
        <c:tickLblPos val="nextTo"/>
        <c:crossAx val="44951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FFF99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Авторы проекта:</a:t>
            </a:r>
          </a:p>
          <a:p>
            <a:r>
              <a:rPr lang="ru-RU" dirty="0" smtClean="0"/>
              <a:t>Наталья, Люба, Тамара, Миша, Таня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603236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Благоустройство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пришкольной территории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Наше участие в проекте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Сделаем сами своими руками</a:t>
            </a:r>
          </a:p>
          <a:p>
            <a:r>
              <a:rPr lang="ru-RU" dirty="0" smtClean="0"/>
              <a:t>Клумбу у школы украсим цветами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3829048" cy="3225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Объявление о наборе  учащихся в кружок «ФЛОРА»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071934" y="428604"/>
          <a:ext cx="4286280" cy="6266633"/>
        </p:xfrm>
        <a:graphic>
          <a:graphicData uri="http://schemas.openxmlformats.org/presentationml/2006/ole">
            <p:oleObj spid="_x0000_s1026" name="Документ" r:id="rId3" imgW="6394286" imgH="935050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литературы по проблеме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для роста и развития растений на данной территории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86808" cy="45720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/>
              <a:t> При малом количестве растительных остатков и при интенсивном промывании на данном участке образуются подзолистые почвы. Они бедны гумусом и минеральными элементами, поэтому малоплодородны. Таким образом, подбор растений должен соответствовать данным условиям. Растения должны быть неприхотливыми, малотребовательными к почве, устойчивыми к перепадам температур.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Подбор видов растений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25527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357298"/>
            <a:ext cx="1833567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1357298"/>
            <a:ext cx="3378198" cy="33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3786214" cy="1143000"/>
          </a:xfrm>
        </p:spPr>
        <p:txBody>
          <a:bodyPr/>
          <a:lstStyle/>
          <a:p>
            <a:r>
              <a:rPr lang="ru-RU" dirty="0" smtClean="0"/>
              <a:t>План клумбы</a:t>
            </a:r>
            <a:endParaRPr lang="ru-RU" dirty="0"/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214422"/>
            <a:ext cx="523814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опроса  учащихся 7-9 классов по теме «Форма нашей клумбы»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643042" y="2143116"/>
          <a:ext cx="6109181" cy="417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опроса учащихся 7-9 классов по теме «Растения нашей клумбы»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357290" y="2143116"/>
          <a:ext cx="6261122" cy="406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Опрос учащихся 7-9 классов по теме «Растения нашей клумбы»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571609"/>
          <a:ext cx="8286808" cy="5101487"/>
        </p:xfrm>
        <a:graphic>
          <a:graphicData uri="http://schemas.openxmlformats.org/drawingml/2006/table">
            <a:tbl>
              <a:tblPr/>
              <a:tblGrid>
                <a:gridCol w="2991912"/>
                <a:gridCol w="2184882"/>
                <a:gridCol w="1830578"/>
                <a:gridCol w="1279436"/>
              </a:tblGrid>
              <a:tr h="538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Название растений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Цена 1 пакета (руб.)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Кол-во пакетов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Стоимость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Лаватера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Циния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Высокие бархатцы(лимонные)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Агератум(голубой)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Низкие бархатцы(клоун)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Настурция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74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880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31146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Неблагоустроенность пришкольной территории нашей школы: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6248" y="2071678"/>
            <a:ext cx="4572032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На пустой, заброшенной земле растут сорняки.</a:t>
            </a:r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Неэстетичный вид территории и здания нашей школы.</a:t>
            </a:r>
          </a:p>
          <a:p>
            <a:endParaRPr lang="ru-RU" dirty="0"/>
          </a:p>
        </p:txBody>
      </p:sp>
      <p:pic>
        <p:nvPicPr>
          <p:cNvPr id="4" name="Picture 6" descr="Изображение 8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57224" y="3571876"/>
            <a:ext cx="3278410" cy="24590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/>
          <p:nvPr/>
        </p:nvCxnSpPr>
        <p:spPr>
          <a:xfrm rot="5400000">
            <a:off x="1893075" y="2107397"/>
            <a:ext cx="1285884" cy="12144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286116" y="3214686"/>
            <a:ext cx="2214578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215074" y="2214554"/>
            <a:ext cx="1357322" cy="10715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57158" y="3429000"/>
            <a:ext cx="300039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Дендрарий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500166" y="928670"/>
            <a:ext cx="671517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Пути решения проблемы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857488" y="4357694"/>
            <a:ext cx="300039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Спортивная площадка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929322" y="3500438"/>
            <a:ext cx="300039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Цветочная клумба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Дендрарий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«+»</a:t>
            </a:r>
          </a:p>
          <a:p>
            <a:r>
              <a:rPr lang="ru-RU" dirty="0" smtClean="0"/>
              <a:t>увеличится зелёная зона школы;</a:t>
            </a:r>
          </a:p>
          <a:p>
            <a:r>
              <a:rPr lang="ru-RU" dirty="0" smtClean="0"/>
              <a:t>улучшится эстетический вид территории и здания школы.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«-»</a:t>
            </a:r>
          </a:p>
          <a:p>
            <a:r>
              <a:rPr lang="ru-RU" dirty="0" smtClean="0"/>
              <a:t>дендрарий разрастётся и закроет окна школы;</a:t>
            </a:r>
          </a:p>
          <a:p>
            <a:r>
              <a:rPr lang="ru-RU" dirty="0" smtClean="0"/>
              <a:t>дорогостоящий проект;</a:t>
            </a:r>
          </a:p>
          <a:p>
            <a:r>
              <a:rPr lang="ru-RU" dirty="0" smtClean="0"/>
              <a:t>не все деревья приживутся.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Спортивная площадка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«+»</a:t>
            </a:r>
          </a:p>
          <a:p>
            <a:pPr>
              <a:buNone/>
            </a:pPr>
            <a:r>
              <a:rPr lang="ru-RU" dirty="0" smtClean="0"/>
              <a:t>Оздоровление учеников школы;</a:t>
            </a:r>
          </a:p>
          <a:p>
            <a:pPr>
              <a:buNone/>
            </a:pPr>
            <a:r>
              <a:rPr lang="ru-RU" dirty="0" smtClean="0"/>
              <a:t>Занятость после уроков</a:t>
            </a:r>
          </a:p>
          <a:p>
            <a:pPr>
              <a:buNone/>
            </a:pPr>
            <a:r>
              <a:rPr lang="ru-RU" dirty="0" smtClean="0"/>
              <a:t> можно весело провести время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«-»</a:t>
            </a:r>
          </a:p>
          <a:p>
            <a:pPr algn="ctr">
              <a:buNone/>
            </a:pPr>
            <a:r>
              <a:rPr lang="ru-RU" dirty="0" smtClean="0"/>
              <a:t>Дорогостоящий проект</a:t>
            </a:r>
          </a:p>
          <a:p>
            <a:pPr algn="ctr">
              <a:buNone/>
            </a:pPr>
            <a:r>
              <a:rPr lang="ru-RU" dirty="0" smtClean="0"/>
              <a:t>Нужны специалисты</a:t>
            </a:r>
          </a:p>
          <a:p>
            <a:pPr algn="ctr">
              <a:buNone/>
            </a:pPr>
            <a:r>
              <a:rPr lang="ru-RU" dirty="0" smtClean="0"/>
              <a:t>Риск получения травм</a:t>
            </a:r>
          </a:p>
          <a:p>
            <a:pPr algn="ctr">
              <a:buNone/>
            </a:pPr>
            <a:r>
              <a:rPr lang="ru-RU" dirty="0" smtClean="0"/>
              <a:t>Недостаточно места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Цветочная клумба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«+»</a:t>
            </a:r>
          </a:p>
          <a:p>
            <a:r>
              <a:rPr lang="ru-RU" dirty="0" smtClean="0"/>
              <a:t>Эстетично</a:t>
            </a:r>
          </a:p>
          <a:p>
            <a:r>
              <a:rPr lang="ru-RU" dirty="0" smtClean="0"/>
              <a:t>Недорого</a:t>
            </a:r>
          </a:p>
          <a:p>
            <a:r>
              <a:rPr lang="ru-RU" dirty="0" smtClean="0"/>
              <a:t>Можно сделать собственными силами</a:t>
            </a:r>
          </a:p>
          <a:p>
            <a:r>
              <a:rPr lang="ru-RU" dirty="0" smtClean="0"/>
              <a:t>Можно принять участие в конкурсах</a:t>
            </a:r>
          </a:p>
          <a:p>
            <a:r>
              <a:rPr lang="ru-RU" dirty="0" smtClean="0"/>
              <a:t>Есть возможность дополнительного заработка</a:t>
            </a:r>
          </a:p>
          <a:p>
            <a:r>
              <a:rPr lang="ru-RU" dirty="0" smtClean="0"/>
              <a:t>Можно набрать наглядный материал для уроков биологии и занятия кружка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«-»</a:t>
            </a:r>
          </a:p>
          <a:p>
            <a:pPr>
              <a:buNone/>
            </a:pPr>
            <a:r>
              <a:rPr lang="ru-RU" dirty="0" smtClean="0"/>
              <a:t>Хлопотно</a:t>
            </a:r>
          </a:p>
          <a:p>
            <a:pPr>
              <a:buNone/>
            </a:pPr>
            <a:r>
              <a:rPr lang="ru-RU" dirty="0" smtClean="0"/>
              <a:t>Трудоёмкая работа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dirty="0" smtClean="0"/>
              <a:t>Выбор пути решения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/>
          <a:lstStyle/>
          <a:p>
            <a:r>
              <a:rPr lang="ru-RU" dirty="0" smtClean="0"/>
              <a:t>Наиболее приемлемым вариантом благоустройства пришкольной территории является цветочная клумба, потому что это самый доступный путь решения проблемы.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реализации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Предложить учителю биологии создать кружок «флора» (сентябрь – октябрь)</a:t>
            </a:r>
          </a:p>
          <a:p>
            <a:r>
              <a:rPr lang="ru-RU" dirty="0" smtClean="0"/>
              <a:t>Участникам кружка разработать план решения проблемы (ноябрь)</a:t>
            </a:r>
          </a:p>
          <a:p>
            <a:r>
              <a:rPr lang="ru-RU" dirty="0" smtClean="0"/>
              <a:t>Подобрать литературу по проблеме (декабрь)</a:t>
            </a:r>
          </a:p>
          <a:p>
            <a:r>
              <a:rPr lang="ru-RU" dirty="0" smtClean="0"/>
              <a:t>Изучить   условия для роста и развития растений на данной территории по литературным источникам(январь)</a:t>
            </a:r>
          </a:p>
          <a:p>
            <a:r>
              <a:rPr lang="ru-RU" dirty="0" smtClean="0"/>
              <a:t>Опрос учащихся 7-9 классов по теме «Растения нашей клумбы»(февраль)</a:t>
            </a:r>
          </a:p>
          <a:p>
            <a:r>
              <a:rPr lang="ru-RU" dirty="0" smtClean="0"/>
              <a:t>Подбор видов растений  с помощью учителя и родителей(февраль)</a:t>
            </a:r>
          </a:p>
          <a:p>
            <a:r>
              <a:rPr lang="ru-RU" dirty="0" smtClean="0"/>
              <a:t>Опрос учащихся 7-9 классов по теме «Форма нашей клумбы» (февраль)</a:t>
            </a:r>
          </a:p>
          <a:p>
            <a:r>
              <a:rPr lang="ru-RU" dirty="0" smtClean="0"/>
              <a:t>Разработка плана клумбы(март)</a:t>
            </a:r>
          </a:p>
          <a:p>
            <a:r>
              <a:rPr lang="ru-RU" dirty="0" smtClean="0"/>
              <a:t>Посев семян на рассаду(март-апрель)</a:t>
            </a:r>
          </a:p>
          <a:p>
            <a:r>
              <a:rPr lang="ru-RU" dirty="0" smtClean="0"/>
              <a:t>Уход за рассадой(апрель-май)</a:t>
            </a:r>
          </a:p>
          <a:p>
            <a:r>
              <a:rPr lang="ru-RU" dirty="0" smtClean="0"/>
              <a:t>Обработка почвы(май)</a:t>
            </a:r>
          </a:p>
          <a:p>
            <a:r>
              <a:rPr lang="ru-RU" dirty="0" smtClean="0"/>
              <a:t>Высадка рассады(июнь)</a:t>
            </a:r>
          </a:p>
          <a:p>
            <a:r>
              <a:rPr lang="ru-RU" dirty="0" smtClean="0"/>
              <a:t>Уход за клумбой (июль-август)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Трудовые:</a:t>
            </a:r>
          </a:p>
          <a:p>
            <a:r>
              <a:rPr lang="ru-RU" dirty="0" smtClean="0"/>
              <a:t>Участники кружка,</a:t>
            </a:r>
          </a:p>
          <a:p>
            <a:r>
              <a:rPr lang="ru-RU" dirty="0" smtClean="0"/>
              <a:t>Руководители кружка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Денежные</a:t>
            </a:r>
          </a:p>
          <a:p>
            <a:r>
              <a:rPr lang="ru-RU" dirty="0" smtClean="0"/>
              <a:t>Спонсорская помощь родителей.</a:t>
            </a:r>
          </a:p>
          <a:p>
            <a:r>
              <a:rPr lang="ru-RU" dirty="0" smtClean="0"/>
              <a:t>В дальнейшем  выручка средств от реализации   рассады.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456</Words>
  <Application>Microsoft Office PowerPoint</Application>
  <PresentationFormat>Экран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Документ</vt:lpstr>
      <vt:lpstr>Слайд 1</vt:lpstr>
      <vt:lpstr>Проблема:</vt:lpstr>
      <vt:lpstr>Слайд 3</vt:lpstr>
      <vt:lpstr>Дендрарий</vt:lpstr>
      <vt:lpstr>Спортивная площадка</vt:lpstr>
      <vt:lpstr>Цветочная клумба</vt:lpstr>
      <vt:lpstr>Выбор пути решения проблемы</vt:lpstr>
      <vt:lpstr>Алгоритм реализации</vt:lpstr>
      <vt:lpstr>Ресурсы</vt:lpstr>
      <vt:lpstr>Наше участие в проекте</vt:lpstr>
      <vt:lpstr>Объявление о наборе  учащихся в кружок «ФЛОРА»</vt:lpstr>
      <vt:lpstr>Обзор литературы по проблеме</vt:lpstr>
      <vt:lpstr>Условия для роста и развития растений на данной территории</vt:lpstr>
      <vt:lpstr>Подбор видов растений</vt:lpstr>
      <vt:lpstr>План клумбы</vt:lpstr>
      <vt:lpstr>Результаты опроса  учащихся 7-9 классов по теме «Форма нашей клумбы»</vt:lpstr>
      <vt:lpstr>Результаты опроса учащихся 7-9 классов по теме «Растения нашей клумбы»</vt:lpstr>
      <vt:lpstr>Опрос учащихся 7-9 классов по теме «Растения нашей клумбы»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23</cp:revision>
  <dcterms:modified xsi:type="dcterms:W3CDTF">2012-08-29T18:32:46Z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420314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