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720B3-A3E3-4C55-99EA-36D0E3F90352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C088C-C7D9-4E86-B08F-0FDFA2D58D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585040-E6B2-4B93-97B9-E3E12F7FE82A}" type="datetimeFigureOut">
              <a:rPr lang="ru-RU" smtClean="0"/>
              <a:pPr/>
              <a:t>02.09.2011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9C5A10B-90D5-4C08-9C6E-4A8E0AEABB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00108"/>
            <a:ext cx="7772400" cy="1975104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§1 Как устроена компьютерная сеть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571744"/>
            <a:ext cx="7629524" cy="285752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92D050"/>
                </a:solidFill>
              </a:rPr>
              <a:t>Основные темы параграфа: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Что такое компьютерная сеть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Локальные сети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Глобальные сети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3858414" y="856438"/>
            <a:ext cx="857256" cy="1588"/>
          </a:xfrm>
          <a:prstGeom prst="line">
            <a:avLst/>
          </a:prstGeom>
          <a:ln w="12065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714744" y="1285860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2"/>
          </p:cNvCxnSpPr>
          <p:nvPr/>
        </p:nvCxnSpPr>
        <p:spPr>
          <a:xfrm rot="5400000">
            <a:off x="4000496" y="2428868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000628" y="1714488"/>
            <a:ext cx="2071702" cy="35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6" idx="1"/>
          </p:cNvCxnSpPr>
          <p:nvPr/>
        </p:nvCxnSpPr>
        <p:spPr>
          <a:xfrm rot="10800000" flipV="1">
            <a:off x="1928794" y="1678768"/>
            <a:ext cx="178595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7072330" y="1142984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14348" y="1214422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714744" y="278605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3" idx="2"/>
          </p:cNvCxnSpPr>
          <p:nvPr/>
        </p:nvCxnSpPr>
        <p:spPr>
          <a:xfrm rot="5400000">
            <a:off x="3750463" y="4179099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786182" y="4214818"/>
            <a:ext cx="121444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000760" y="2857496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643042" y="278605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>
            <a:endCxn id="28" idx="0"/>
          </p:cNvCxnSpPr>
          <p:nvPr/>
        </p:nvCxnSpPr>
        <p:spPr>
          <a:xfrm rot="10800000" flipV="1">
            <a:off x="2285984" y="1857364"/>
            <a:ext cx="1428760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27" idx="0"/>
          </p:cNvCxnSpPr>
          <p:nvPr/>
        </p:nvCxnSpPr>
        <p:spPr>
          <a:xfrm>
            <a:off x="5000628" y="1857364"/>
            <a:ext cx="1643074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 flipV="1">
            <a:off x="1285852" y="3571876"/>
            <a:ext cx="857256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2107389" y="3607595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642910" y="4286256"/>
            <a:ext cx="107157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214546" y="4286256"/>
            <a:ext cx="107157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единительная линия 40"/>
          <p:cNvCxnSpPr>
            <a:stCxn id="27" idx="3"/>
          </p:cNvCxnSpPr>
          <p:nvPr/>
        </p:nvCxnSpPr>
        <p:spPr>
          <a:xfrm flipV="1">
            <a:off x="7286644" y="3214686"/>
            <a:ext cx="64294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7" idx="3"/>
          </p:cNvCxnSpPr>
          <p:nvPr/>
        </p:nvCxnSpPr>
        <p:spPr>
          <a:xfrm>
            <a:off x="7286644" y="3250405"/>
            <a:ext cx="928694" cy="1321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7" idx="2"/>
          </p:cNvCxnSpPr>
          <p:nvPr/>
        </p:nvCxnSpPr>
        <p:spPr>
          <a:xfrm rot="16200000" flipH="1">
            <a:off x="5750727" y="4536289"/>
            <a:ext cx="185738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7858148" y="2643182"/>
            <a:ext cx="107157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7858148" y="4143380"/>
            <a:ext cx="107157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143636" y="5286388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 rot="5400000">
            <a:off x="4464843" y="3964785"/>
            <a:ext cx="221457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000496" y="5857892"/>
            <a:ext cx="128588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stCxn id="51" idx="1"/>
          </p:cNvCxnSpPr>
          <p:nvPr/>
        </p:nvCxnSpPr>
        <p:spPr>
          <a:xfrm rot="10800000" flipV="1">
            <a:off x="2857488" y="6250800"/>
            <a:ext cx="114300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51" idx="2"/>
          </p:cNvCxnSpPr>
          <p:nvPr/>
        </p:nvCxnSpPr>
        <p:spPr>
          <a:xfrm rot="5400000">
            <a:off x="4536293" y="6750855"/>
            <a:ext cx="2142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429520" y="5857892"/>
            <a:ext cx="121444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4143372" y="2857496"/>
            <a:ext cx="3214710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23" idx="3"/>
          </p:cNvCxnSpPr>
          <p:nvPr/>
        </p:nvCxnSpPr>
        <p:spPr>
          <a:xfrm>
            <a:off x="5000628" y="3178967"/>
            <a:ext cx="1285884" cy="2107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929058" y="142873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У</a:t>
            </a:r>
            <a:r>
              <a:rPr lang="ru-RU" sz="2800" b="1" dirty="0" smtClean="0">
                <a:solidFill>
                  <a:srgbClr val="7030A0"/>
                </a:solidFill>
              </a:rPr>
              <a:t>1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000496" y="285749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У3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85918" y="292893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У2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15074" y="300037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У4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86248" y="600076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У5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57950" y="535782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У6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57224" y="150017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14348" y="457200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286644" y="150017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5984" y="457200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929058" y="457200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929586" y="292893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929586" y="435769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А11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429124" y="42860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ШЛЮЗ</a:t>
            </a:r>
            <a:endParaRPr lang="ru-RU" sz="3600" dirty="0" smtClean="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65000">
              <a:schemeClr val="tx2">
                <a:lumMod val="50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428604"/>
            <a:ext cx="664373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Интернет</a:t>
            </a:r>
            <a:endParaRPr lang="ru-RU" sz="11500" b="1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2357430"/>
            <a:ext cx="84296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/>
              <a:t>м</a:t>
            </a:r>
            <a:r>
              <a:rPr lang="ru-RU" sz="8000" dirty="0" smtClean="0"/>
              <a:t>ировая система компьютерных сетей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FFFFF"/>
              </a:gs>
              <a:gs pos="7001">
                <a:schemeClr val="accent6">
                  <a:lumMod val="50000"/>
                </a:schemeClr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lvl="8" algn="just"/>
            <a:r>
              <a:rPr lang="ru-RU" sz="8000" b="1" dirty="0" smtClean="0">
                <a:solidFill>
                  <a:srgbClr val="00206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    Д/З:</a:t>
            </a:r>
          </a:p>
          <a:p>
            <a:pPr lvl="8"/>
            <a:endParaRPr lang="ru-RU" sz="8000" b="1" dirty="0" smtClean="0">
              <a:solidFill>
                <a:srgbClr val="00206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50" endPos="85000" dir="5400000" sy="-100000" algn="bl" rotWithShape="0"/>
              </a:effectLst>
            </a:endParaRPr>
          </a:p>
          <a:p>
            <a:pPr algn="ctr"/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§1,  стр. 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(конспект)</a:t>
            </a:r>
            <a:endParaRPr lang="ru-RU" sz="6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6000" dirty="0" smtClean="0">
              <a:solidFill>
                <a:srgbClr val="002060"/>
              </a:solidFill>
            </a:endParaRPr>
          </a:p>
          <a:p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Что такое компьютерная сеть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Компьютерная сеть (англ.</a:t>
            </a:r>
            <a:r>
              <a:rPr lang="en-US" dirty="0" smtClean="0"/>
              <a:t>net)</a:t>
            </a:r>
            <a:r>
              <a:rPr lang="ru-RU" dirty="0" smtClean="0"/>
              <a:t>  - совокупность компьютеров и других устройств, соединенных линиями связи и обменивающихся информацией между собой в соответствии с определенными </a:t>
            </a:r>
            <a:r>
              <a:rPr lang="ru-RU" dirty="0" smtClean="0"/>
              <a:t> </a:t>
            </a:r>
            <a:r>
              <a:rPr lang="ru-RU" dirty="0" smtClean="0"/>
              <a:t>правилами.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7772400" cy="914400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Локальные сети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2"/>
            <a:ext cx="7901014" cy="4288646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>Небольшие компьютерные сети, работающие в пределах одного помещения, одного предприятия называются </a:t>
            </a:r>
            <a:r>
              <a:rPr lang="ru-RU" sz="4400" dirty="0" smtClean="0">
                <a:solidFill>
                  <a:srgbClr val="FF0000"/>
                </a:solidFill>
              </a:rPr>
              <a:t>локальными сетями (ЛС)</a:t>
            </a:r>
            <a:r>
              <a:rPr lang="ru-RU" sz="4400" dirty="0" smtClean="0"/>
              <a:t>. 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868" y="285728"/>
            <a:ext cx="16995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ЛС 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821637" y="2250273"/>
            <a:ext cx="2286016" cy="1357322"/>
          </a:xfrm>
          <a:prstGeom prst="straightConnector1">
            <a:avLst/>
          </a:prstGeom>
          <a:ln w="76200"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929190" y="1928802"/>
            <a:ext cx="2286016" cy="2000264"/>
          </a:xfrm>
          <a:prstGeom prst="straightConnector1">
            <a:avLst/>
          </a:prstGeom>
          <a:ln w="76200">
            <a:prstDash val="solid"/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2910" y="4143380"/>
            <a:ext cx="39290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Одноранговая сеть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4214818"/>
            <a:ext cx="4286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Сеть с выделенным узлом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142852"/>
            <a:ext cx="4286280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Сервер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822431" y="3606801"/>
            <a:ext cx="478634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214810" y="2000240"/>
            <a:ext cx="142876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3357562"/>
            <a:ext cx="150019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14810" y="4572008"/>
            <a:ext cx="142876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14810" y="6000768"/>
            <a:ext cx="142876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43570" y="1785926"/>
            <a:ext cx="2714644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Компьютер </a:t>
            </a:r>
            <a:r>
              <a:rPr lang="ru-RU" sz="3600" dirty="0" smtClean="0"/>
              <a:t>1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8" y="3214686"/>
            <a:ext cx="2643206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Компьютер </a:t>
            </a:r>
            <a:r>
              <a:rPr lang="ru-RU" sz="3600" dirty="0" smtClean="0"/>
              <a:t>2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5643570" y="4214818"/>
            <a:ext cx="250033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Компьютер 3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43570" y="5643578"/>
            <a:ext cx="2786082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Компьютер 4</a:t>
            </a:r>
          </a:p>
        </p:txBody>
      </p:sp>
      <p:sp>
        <p:nvSpPr>
          <p:cNvPr id="21" name="Левая фигурная скобка 20"/>
          <p:cNvSpPr/>
          <p:nvPr/>
        </p:nvSpPr>
        <p:spPr>
          <a:xfrm>
            <a:off x="3428992" y="1071546"/>
            <a:ext cx="500066" cy="5214974"/>
          </a:xfrm>
          <a:prstGeom prst="leftBrace">
            <a:avLst>
              <a:gd name="adj1" fmla="val 69285"/>
              <a:gd name="adj2" fmla="val 50202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4348" y="2928934"/>
            <a:ext cx="2357454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Рабочие станции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4500594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Сервер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2071678"/>
            <a:ext cx="428628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Торговый отдел 1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429000"/>
            <a:ext cx="428628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Торговый отдел 2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929198"/>
            <a:ext cx="428628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Торговый отдел 3</a:t>
            </a:r>
            <a:endParaRPr lang="ru-RU" sz="4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3500430" y="2428868"/>
            <a:ext cx="857256" cy="158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3072596" y="1999446"/>
            <a:ext cx="857256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678893" y="2035959"/>
            <a:ext cx="107157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214678" y="2571744"/>
            <a:ext cx="114300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2857488" y="3786190"/>
            <a:ext cx="164307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 flipH="1" flipV="1">
            <a:off x="1714480" y="2643182"/>
            <a:ext cx="228601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321571" y="2821777"/>
            <a:ext cx="264320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643174" y="4143380"/>
            <a:ext cx="185738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2143108" y="5286388"/>
            <a:ext cx="2428892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285720" y="3429000"/>
            <a:ext cx="371477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5687" y="3536157"/>
            <a:ext cx="39290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2000232" y="5500702"/>
            <a:ext cx="250033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2976" y="1357298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843838" cy="5072098"/>
          </a:xfrm>
        </p:spPr>
        <p:txBody>
          <a:bodyPr/>
          <a:lstStyle/>
          <a:p>
            <a:pPr algn="ctr"/>
            <a:r>
              <a:rPr lang="ru-RU" sz="7200" dirty="0" smtClean="0">
                <a:solidFill>
                  <a:srgbClr val="00B05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В одноранговой сети все компьютеры равноправны</a:t>
            </a:r>
            <a:endParaRPr lang="ru-RU" sz="7200" dirty="0">
              <a:solidFill>
                <a:srgbClr val="00B05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620713" y="854075"/>
            <a:ext cx="474503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V="1">
            <a:off x="730250" y="1479550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982663" y="706438"/>
            <a:ext cx="3444875" cy="217487"/>
            <a:chOff x="3249" y="4218"/>
            <a:chExt cx="5425" cy="342"/>
          </a:xfrm>
        </p:grpSpPr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 flipV="1">
              <a:off x="3591" y="4218"/>
              <a:ext cx="50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 flipH="1">
              <a:off x="3249" y="4218"/>
              <a:ext cx="228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 flipH="1">
              <a:off x="4389" y="4218"/>
              <a:ext cx="228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 flipH="1">
              <a:off x="5415" y="4218"/>
              <a:ext cx="228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 flipH="1">
              <a:off x="6441" y="4218"/>
              <a:ext cx="228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51" name="Line 3"/>
          <p:cNvSpPr>
            <a:spLocks noChangeShapeType="1"/>
          </p:cNvSpPr>
          <p:nvPr/>
        </p:nvSpPr>
        <p:spPr bwMode="auto">
          <a:xfrm flipV="1">
            <a:off x="1454150" y="1479550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2178050" y="1479550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2865438" y="1479550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4602163" y="1479550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53975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ru-RU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ru-RU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53975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2714612" y="1214422"/>
            <a:ext cx="51435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4800" dirty="0" smtClean="0">
              <a:latin typeface="Times New Roman" pitchFamily="18" charset="0"/>
              <a:ea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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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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sym typeface="Wingdings" pitchFamily="2" charset="2"/>
              </a:rPr>
              <a:t></a:t>
            </a:r>
            <a:r>
              <a:rPr kumimoji="0" lang="ru-RU" altLang="zh-CN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altLang="zh-CN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sym typeface="Wingdings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Wingdings" pitchFamily="2" charset="2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1643042" y="357166"/>
            <a:ext cx="409374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zh-CN" sz="1400" i="1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altLang="zh-CN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Одноранговая сеть</a:t>
            </a:r>
            <a:endParaRPr kumimoji="0" lang="ru-RU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3143240" y="2500302"/>
            <a:ext cx="4143375" cy="285531"/>
            <a:chOff x="3249" y="4146"/>
            <a:chExt cx="6525" cy="449"/>
          </a:xfrm>
        </p:grpSpPr>
        <p:sp>
          <p:nvSpPr>
            <p:cNvPr id="2072" name="Line 24"/>
            <p:cNvSpPr>
              <a:spLocks noChangeShapeType="1"/>
            </p:cNvSpPr>
            <p:nvPr/>
          </p:nvSpPr>
          <p:spPr bwMode="auto">
            <a:xfrm>
              <a:off x="3474" y="4146"/>
              <a:ext cx="6300" cy="72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n>
                  <a:solidFill>
                    <a:schemeClr val="tx1">
                      <a:lumMod val="95000"/>
                    </a:schemeClr>
                  </a:solidFill>
                </a:ln>
              </a:endParaRPr>
            </a:p>
          </p:txBody>
        </p:sp>
        <p:sp>
          <p:nvSpPr>
            <p:cNvPr id="2073" name="Line 25"/>
            <p:cNvSpPr>
              <a:spLocks noChangeShapeType="1"/>
            </p:cNvSpPr>
            <p:nvPr/>
          </p:nvSpPr>
          <p:spPr bwMode="auto">
            <a:xfrm flipH="1">
              <a:off x="3249" y="4146"/>
              <a:ext cx="225" cy="414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n>
                  <a:solidFill>
                    <a:schemeClr val="tx1">
                      <a:lumMod val="95000"/>
                    </a:schemeClr>
                  </a:solidFill>
                </a:ln>
              </a:endParaRPr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H="1">
              <a:off x="5162" y="4146"/>
              <a:ext cx="338" cy="449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n>
                  <a:solidFill>
                    <a:schemeClr val="tx1">
                      <a:lumMod val="95000"/>
                    </a:schemeClr>
                  </a:solidFill>
                </a:ln>
              </a:endParaRPr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 flipH="1">
              <a:off x="6441" y="4218"/>
              <a:ext cx="228" cy="342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n>
                  <a:solidFill>
                    <a:schemeClr val="tx1">
                      <a:lumMod val="95000"/>
                    </a:schemeClr>
                  </a:solidFill>
                </a:ln>
              </a:endParaRPr>
            </a:p>
          </p:txBody>
        </p:sp>
      </p:grpSp>
      <p:cxnSp>
        <p:nvCxnSpPr>
          <p:cNvPr id="34" name="Прямая со стрелкой 33"/>
          <p:cNvCxnSpPr/>
          <p:nvPr/>
        </p:nvCxnSpPr>
        <p:spPr>
          <a:xfrm rot="5400000">
            <a:off x="6357950" y="2571744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 rot="10800000" flipV="1">
            <a:off x="6429388" y="3286124"/>
            <a:ext cx="242889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800" dirty="0" smtClean="0">
                <a:sym typeface="Wingdings"/>
              </a:rPr>
              <a:t></a:t>
            </a:r>
            <a:endParaRPr lang="ru-RU" sz="13800" dirty="0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1928794" y="4714884"/>
            <a:ext cx="4743450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2715406" y="4214024"/>
            <a:ext cx="100013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894133" y="4249743"/>
            <a:ext cx="9286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5001422" y="4214024"/>
            <a:ext cx="100013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5858678" y="4214024"/>
            <a:ext cx="100013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7772400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4800" b="1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</a:rPr>
              <a:t>Это система связанных между собой локальных сетей и компьютеров отдельных пользователей, удаленных между собой на большие расстояния.</a:t>
            </a:r>
            <a:endParaRPr lang="ru-RU" sz="4800" b="1" dirty="0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0846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8000" b="1" dirty="0" smtClean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Глобальные</a:t>
            </a:r>
            <a:r>
              <a:rPr lang="ru-RU" sz="8000" b="1" dirty="0" smtClean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n w="5080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сети</a:t>
            </a:r>
            <a:endParaRPr lang="ru-RU" sz="8000" b="1" cap="none" spc="0" dirty="0">
              <a:ln w="50800">
                <a:solidFill>
                  <a:schemeClr val="bg1"/>
                </a:solidFill>
              </a:ln>
              <a:solidFill>
                <a:schemeClr val="bg1"/>
              </a:solidFill>
              <a:effectLst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152</TotalTime>
  <Words>161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§1 Как устроена компьютерная сеть </vt:lpstr>
      <vt:lpstr>Что такое компьютерная сеть</vt:lpstr>
      <vt:lpstr>Локальные сети</vt:lpstr>
      <vt:lpstr>Слайд 4</vt:lpstr>
      <vt:lpstr>Сервер  </vt:lpstr>
      <vt:lpstr>Сервер  </vt:lpstr>
      <vt:lpstr>В одноранговой сети все компьютеры равноправны</vt:lpstr>
      <vt:lpstr>Слайд 8</vt:lpstr>
      <vt:lpstr>Слайд 9</vt:lpstr>
      <vt:lpstr>Слайд 10</vt:lpstr>
      <vt:lpstr> 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§1 Как устроена компьютерная сеть </dc:title>
  <dc:creator>User</dc:creator>
  <cp:lastModifiedBy>User</cp:lastModifiedBy>
  <cp:revision>26</cp:revision>
  <dcterms:created xsi:type="dcterms:W3CDTF">2011-09-02T15:33:57Z</dcterms:created>
  <dcterms:modified xsi:type="dcterms:W3CDTF">2011-09-02T19:46:36Z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97531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