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  <p:sldId id="273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3" r:id="rId24"/>
    <p:sldId id="286" r:id="rId25"/>
    <p:sldId id="285" r:id="rId26"/>
    <p:sldId id="289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1136A9C-5396-44E8-BF62-636AA9C3D89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8"/>
            <p14:sldId id="267"/>
            <p14:sldId id="266"/>
            <p14:sldId id="273"/>
            <p14:sldId id="271"/>
            <p14:sldId id="274"/>
            <p14:sldId id="275"/>
            <p14:sldId id="276"/>
            <p14:sldId id="277"/>
            <p14:sldId id="278"/>
            <p14:sldId id="279"/>
            <p14:sldId id="287"/>
            <p14:sldId id="283"/>
            <p14:sldId id="286"/>
            <p14:sldId id="285"/>
            <p14:sldId id="289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8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 ?><Relationships xmlns="http://schemas.openxmlformats.org/package/2006/relationships"><Relationship Id="rId3" Target="../media/image24.jpg" Type="http://schemas.openxmlformats.org/officeDocument/2006/relationships/image"/><Relationship Id="rId2" Target="../media/image23.jp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88840"/>
            <a:ext cx="7632848" cy="1728192"/>
          </a:xfrm>
        </p:spPr>
        <p:txBody>
          <a:bodyPr>
            <a:normAutofit fontScale="90000"/>
          </a:bodyPr>
          <a:lstStyle/>
          <a:p>
            <a:r>
              <a:rPr lang="ru-RU" sz="4400" u="none" dirty="0" smtClean="0"/>
              <a:t>Химия на службе искусства</a:t>
            </a:r>
            <a:br>
              <a:rPr lang="ru-RU" sz="4400" u="none" dirty="0" smtClean="0"/>
            </a:br>
            <a:r>
              <a:rPr lang="ru-RU" sz="4400" u="none" dirty="0" smtClean="0"/>
              <a:t>(</a:t>
            </a:r>
            <a:r>
              <a:rPr lang="ru-RU" sz="4400" u="none" dirty="0"/>
              <a:t>на примере древнерусской живописи)</a:t>
            </a:r>
            <a:br>
              <a:rPr lang="ru-RU" sz="4400" u="none" dirty="0"/>
            </a:br>
            <a:endParaRPr lang="ru-RU" sz="4400" u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16632"/>
            <a:ext cx="5112568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Выполнила Брагина Юлия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2" y="116632"/>
            <a:ext cx="4838340" cy="3790764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2771800" y="4221088"/>
            <a:ext cx="5940151" cy="1368152"/>
          </a:xfrm>
        </p:spPr>
        <p:txBody>
          <a:bodyPr>
            <a:normAutofit lnSpcReduction="10000"/>
          </a:bodyPr>
          <a:lstStyle/>
          <a:p>
            <a:pPr algn="just"/>
            <a:r>
              <a:rPr dirty="0" lang="ru-RU" smtClean="0" sz="2800">
                <a:latin charset="0" pitchFamily="2" typeface="Segoe Print"/>
              </a:rPr>
              <a:t>Глауконит - природный </a:t>
            </a:r>
            <a:r>
              <a:rPr dirty="0" lang="ru-RU" sz="2800">
                <a:latin charset="0" pitchFamily="2" typeface="Segoe Print"/>
              </a:rPr>
              <a:t>минерал, содержащийся в осадочных породах.</a:t>
            </a:r>
          </a:p>
          <a:p>
            <a:pPr algn="just"/>
            <a:endParaRPr dirty="0"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88" y="72728"/>
            <a:ext cx="4027011" cy="3067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88900" rotWithShape="0">
              <a:srgbClr val="000000">
                <a:alpha val="45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7359334"/>
      </p:ext>
    </p:extLst>
  </p:cSld>
  <p:clrMapOvr>
    <a:masterClrMapping/>
  </p:clrMapOvr>
  <p:transition spd="slow">
    <p:wipe/>
  </p:transition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691081" cy="6498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Текст 6"/>
          <p:cNvSpPr txBox="1">
            <a:spLocks/>
          </p:cNvSpPr>
          <p:nvPr/>
        </p:nvSpPr>
        <p:spPr>
          <a:xfrm>
            <a:off x="5982580" y="548680"/>
            <a:ext cx="296288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2">
                    <a:lumMod val="20000"/>
                    <a:lumOff val="80000"/>
                  </a:schemeClr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Segoe Print" pitchFamily="2" charset="0"/>
                <a:ea typeface="Segoe UI" pitchFamily="34" charset="0"/>
              </a:rPr>
              <a:t>Фрески Ферапонтова монастыря под Вологдой </a:t>
            </a:r>
            <a:r>
              <a:rPr lang="ru-RU" sz="2400" dirty="0">
                <a:latin typeface="Segoe Print" pitchFamily="2" charset="0"/>
                <a:ea typeface="Segoe UI" pitchFamily="34" charset="0"/>
              </a:rPr>
              <a:t>иконописца </a:t>
            </a:r>
            <a:r>
              <a:rPr lang="ru-RU" sz="2400" dirty="0" smtClean="0">
                <a:latin typeface="Segoe Print" pitchFamily="2" charset="0"/>
                <a:ea typeface="Segoe UI" pitchFamily="34" charset="0"/>
              </a:rPr>
              <a:t>Дионисия с применением «празелени»</a:t>
            </a:r>
            <a:endParaRPr lang="ru-RU" sz="2400" dirty="0">
              <a:latin typeface="Segoe Print" pitchFamily="2" charset="0"/>
              <a:ea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84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9683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30" y="0"/>
            <a:ext cx="9739011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5904656" cy="80486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Segoe Print" pitchFamily="2" charset="0"/>
              </a:rPr>
              <a:t>«Стенное письмо» Грановитой палаты Московского кремля</a:t>
            </a:r>
            <a:endParaRPr lang="ru-RU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3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13" y="0"/>
            <a:ext cx="9674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93088" cy="6862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53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"/>
            <a:ext cx="4860032" cy="4860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72" y="4409746"/>
            <a:ext cx="2473892" cy="247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4" y="0"/>
            <a:ext cx="4315536" cy="6844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9746"/>
            <a:ext cx="2354572" cy="2448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3484014" cy="792087"/>
          </a:xfrm>
        </p:spPr>
        <p:txBody>
          <a:bodyPr>
            <a:normAutofit/>
          </a:bodyPr>
          <a:lstStyle/>
          <a:p>
            <a:r>
              <a:rPr lang="ru-RU" sz="2800" u="none" dirty="0" smtClean="0"/>
              <a:t>Волконскоит</a:t>
            </a:r>
            <a:endParaRPr lang="ru-RU" sz="2400" u="none" dirty="0"/>
          </a:p>
        </p:txBody>
      </p:sp>
    </p:spTree>
    <p:extLst>
      <p:ext uri="{BB962C8B-B14F-4D97-AF65-F5344CB8AC3E}">
        <p14:creationId xmlns:p14="http://schemas.microsoft.com/office/powerpoint/2010/main" val="13408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56" y="0"/>
            <a:ext cx="4464496" cy="683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5"/>
          <p:cNvSpPr>
            <a:spLocks noGrp="1"/>
          </p:cNvSpPr>
          <p:nvPr>
            <p:ph type="subTitle" idx="1"/>
          </p:nvPr>
        </p:nvSpPr>
        <p:spPr>
          <a:xfrm>
            <a:off x="26629" y="332656"/>
            <a:ext cx="4113323" cy="612068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2"/>
                </a:solidFill>
              </a:rPr>
              <a:t>Икона </a:t>
            </a:r>
            <a:r>
              <a:rPr lang="ru-RU" sz="2400" dirty="0">
                <a:solidFill>
                  <a:schemeClr val="bg2"/>
                </a:solidFill>
              </a:rPr>
              <a:t> «Святые апостолы Пётр и Павел» из Новгородского Софийского </a:t>
            </a:r>
            <a:r>
              <a:rPr lang="ru-RU" sz="2400" dirty="0" smtClean="0">
                <a:solidFill>
                  <a:schemeClr val="bg2"/>
                </a:solidFill>
              </a:rPr>
              <a:t>Собора </a:t>
            </a:r>
            <a:r>
              <a:rPr lang="ru-RU" sz="2400" dirty="0">
                <a:solidFill>
                  <a:schemeClr val="bg2"/>
                </a:solidFill>
              </a:rPr>
              <a:t> XI </a:t>
            </a:r>
            <a:r>
              <a:rPr lang="ru-RU" sz="2400" dirty="0" smtClean="0">
                <a:solidFill>
                  <a:schemeClr val="bg2"/>
                </a:solidFill>
              </a:rPr>
              <a:t>века.</a:t>
            </a:r>
          </a:p>
          <a:p>
            <a:pPr algn="r"/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2"/>
                </a:solidFill>
              </a:rPr>
              <a:t>Икона имеет плохую сохранность и от изначальной живописи XI века сохранились только фрагменты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</a:p>
          <a:p>
            <a:pPr algn="r"/>
            <a:r>
              <a:rPr lang="ru-RU" sz="2400" dirty="0">
                <a:solidFill>
                  <a:schemeClr val="bg2"/>
                </a:solidFill>
              </a:rPr>
              <a:t>Э</a:t>
            </a:r>
            <a:r>
              <a:rPr lang="ru-RU" sz="2400" dirty="0" smtClean="0">
                <a:solidFill>
                  <a:schemeClr val="bg2"/>
                </a:solidFill>
              </a:rPr>
              <a:t>то самое раннее из известных русских произведений станковой живописи и, поэтому, очень ценное.</a:t>
            </a:r>
          </a:p>
        </p:txBody>
      </p:sp>
    </p:spTree>
    <p:extLst>
      <p:ext uri="{BB962C8B-B14F-4D97-AF65-F5344CB8AC3E}">
        <p14:creationId xmlns:p14="http://schemas.microsoft.com/office/powerpoint/2010/main" val="14822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92696"/>
            <a:ext cx="5112569" cy="3826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6446"/>
            <a:ext cx="3995935" cy="5200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3483514" cy="129614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Segoe Print" pitchFamily="2" charset="0"/>
              </a:rPr>
              <a:t>Пурпур - любимая краска </a:t>
            </a:r>
            <a:r>
              <a:rPr lang="ru-RU" sz="2000" dirty="0">
                <a:latin typeface="Segoe Print" pitchFamily="2" charset="0"/>
              </a:rPr>
              <a:t>древнеримской знати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364088" y="4941168"/>
            <a:ext cx="3600400" cy="122413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Segoe Print" pitchFamily="2" charset="0"/>
              </a:rPr>
              <a:t>Краситель </a:t>
            </a:r>
            <a:r>
              <a:rPr lang="ru-RU" sz="2000" dirty="0" smtClean="0">
                <a:latin typeface="Segoe Print" pitchFamily="2" charset="0"/>
              </a:rPr>
              <a:t>индиго </a:t>
            </a:r>
            <a:r>
              <a:rPr lang="ru-RU" sz="2000" dirty="0">
                <a:latin typeface="Segoe Print" pitchFamily="2" charset="0"/>
              </a:rPr>
              <a:t>получали из листьев индигоферы</a:t>
            </a:r>
          </a:p>
        </p:txBody>
      </p:sp>
    </p:spTree>
    <p:extLst>
      <p:ext uri="{BB962C8B-B14F-4D97-AF65-F5344CB8AC3E}">
        <p14:creationId xmlns:p14="http://schemas.microsoft.com/office/powerpoint/2010/main" val="1577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828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«Химия </a:t>
            </a:r>
            <a:r>
              <a:rPr lang="ru-RU" dirty="0"/>
              <a:t>и искусство имеют внутреннюю общность, которая коренится в их творческой природе</a:t>
            </a:r>
            <a:r>
              <a:rPr lang="ru-RU" dirty="0" smtClean="0"/>
              <a:t>...»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                                    </a:t>
            </a:r>
            <a:r>
              <a:rPr lang="ru-RU" dirty="0" err="1" smtClean="0"/>
              <a:t>Марселен</a:t>
            </a:r>
            <a:r>
              <a:rPr lang="ru-RU" dirty="0" smtClean="0"/>
              <a:t> </a:t>
            </a:r>
            <a:r>
              <a:rPr lang="ru-RU" dirty="0" err="1" smtClean="0"/>
              <a:t>Бертло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6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5892002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Ф.Грек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 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‘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Пророк Илия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’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,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‘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Столпник Даниил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’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 , фрески 1378 г</a:t>
            </a:r>
            <a:r>
              <a:rPr lang="ru-RU" b="1" dirty="0" smtClean="0">
                <a:latin typeface="Segoe Print" pitchFamily="2" charset="0"/>
              </a:rPr>
              <a:t>.</a:t>
            </a:r>
            <a:endParaRPr lang="ru-RU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40905"/>
            <a:ext cx="9433048" cy="6912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580526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 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Богоматерь на престоле, с архангелами Михаилом и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Гавриилом, Ферапонтов монастырь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07" y="0"/>
            <a:ext cx="94376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0628"/>
            <a:ext cx="594015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Преображение Господне.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Собор Спаса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на Крови. Мозаика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мастерской Фроловых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35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62"/>
            <a:ext cx="9144000" cy="6942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88640"/>
            <a:ext cx="63367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Мозаика с изображением Христа </a:t>
            </a:r>
            <a:r>
              <a:rPr lang="ru-RU" b="1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Пантократора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, Софийский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собор (Константинополь)</a:t>
            </a:r>
          </a:p>
        </p:txBody>
      </p:sp>
    </p:spTree>
    <p:extLst>
      <p:ext uri="{BB962C8B-B14F-4D97-AF65-F5344CB8AC3E}">
        <p14:creationId xmlns:p14="http://schemas.microsoft.com/office/powerpoint/2010/main" val="3672692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82" y="10350"/>
            <a:ext cx="4502274" cy="3381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92059"/>
            <a:ext cx="3961484" cy="346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8"/>
            <a:ext cx="4679282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1" y="3148117"/>
            <a:ext cx="5231913" cy="3709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11841" y="5993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egoe Print" pitchFamily="2" charset="0"/>
              </a:rPr>
              <a:t>Реставрация икон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076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178" y="404664"/>
            <a:ext cx="9940495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17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544616" cy="864096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18457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3800" dirty="0">
                <a:ea typeface="Segoe UI" pitchFamily="34" charset="0"/>
              </a:rPr>
              <a:t>В древнерусской иконописи применялись темперные краски на основе яичных эмульсий</a:t>
            </a:r>
            <a:r>
              <a:rPr lang="ru-RU" sz="3800" dirty="0" smtClean="0">
                <a:ea typeface="Segoe UI" pitchFamily="34" charset="0"/>
              </a:rPr>
              <a:t>.</a:t>
            </a:r>
          </a:p>
          <a:p>
            <a:pPr marL="0" indent="0">
              <a:buNone/>
            </a:pPr>
            <a:r>
              <a:rPr lang="ru-RU" sz="3800" dirty="0" smtClean="0">
                <a:ea typeface="Segoe UI" pitchFamily="34" charset="0"/>
              </a:rPr>
              <a:t> </a:t>
            </a:r>
            <a:endParaRPr lang="ru-RU" sz="3800" dirty="0" smtClean="0">
              <a:ea typeface="Segoe U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ea typeface="Segoe UI" pitchFamily="34" charset="0"/>
              </a:rPr>
              <a:t>В </a:t>
            </a:r>
            <a:r>
              <a:rPr lang="ru-RU" sz="3800" dirty="0">
                <a:ea typeface="Segoe UI" pitchFamily="34" charset="0"/>
              </a:rPr>
              <a:t>состав красок входили такие неорганические пигменты и минералы, как: охра, сурик, глауконит, лазурит и </a:t>
            </a:r>
            <a:r>
              <a:rPr lang="ru-RU" sz="3800" dirty="0" err="1">
                <a:ea typeface="Segoe UI" pitchFamily="34" charset="0"/>
              </a:rPr>
              <a:t>волконскоит</a:t>
            </a:r>
            <a:r>
              <a:rPr lang="ru-RU" sz="3800" dirty="0" smtClean="0">
                <a:ea typeface="Segoe UI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ru-RU" sz="3800" dirty="0" smtClean="0">
              <a:ea typeface="Segoe U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ea typeface="Segoe UI" pitchFamily="34" charset="0"/>
              </a:rPr>
              <a:t>Древнерусские </a:t>
            </a:r>
            <a:r>
              <a:rPr lang="ru-RU" sz="3800" dirty="0">
                <a:ea typeface="Segoe UI" pitchFamily="34" charset="0"/>
              </a:rPr>
              <a:t>фрески писались по сырой штукатурке, которая подготавливалась несколько лет путем вымораживания извести и добавления органического клея</a:t>
            </a:r>
            <a:r>
              <a:rPr lang="ru-RU" sz="3800" dirty="0" smtClean="0">
                <a:ea typeface="Segoe UI" pitchFamily="34" charset="0"/>
              </a:rPr>
              <a:t>.</a:t>
            </a:r>
          </a:p>
          <a:p>
            <a:pPr marL="0" indent="0">
              <a:buNone/>
            </a:pPr>
            <a:r>
              <a:rPr lang="ru-RU" sz="3800" dirty="0" smtClean="0">
                <a:ea typeface="Segoe UI" pitchFamily="34" charset="0"/>
              </a:rPr>
              <a:t> </a:t>
            </a:r>
            <a:endParaRPr lang="ru-RU" sz="3800" dirty="0" smtClean="0">
              <a:ea typeface="Segoe U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ea typeface="Segoe UI" pitchFamily="34" charset="0"/>
              </a:rPr>
              <a:t>Фреска </a:t>
            </a:r>
            <a:r>
              <a:rPr lang="ru-RU" sz="3800" dirty="0">
                <a:ea typeface="Segoe UI" pitchFamily="34" charset="0"/>
              </a:rPr>
              <a:t>– очень трудоемкий вид живописи. Большинство фресок не </a:t>
            </a:r>
            <a:r>
              <a:rPr lang="ru-RU" sz="3800" dirty="0" smtClean="0">
                <a:ea typeface="Segoe UI" pitchFamily="34" charset="0"/>
              </a:rPr>
              <a:t>дошли </a:t>
            </a:r>
            <a:r>
              <a:rPr lang="ru-RU" sz="3800" dirty="0">
                <a:ea typeface="Segoe UI" pitchFamily="34" charset="0"/>
              </a:rPr>
              <a:t>до наших дней. </a:t>
            </a:r>
          </a:p>
          <a:p>
            <a:pPr marL="0" indent="0">
              <a:buNone/>
            </a:pPr>
            <a:r>
              <a:rPr lang="ru-RU" sz="3800" dirty="0" smtClean="0">
                <a:ea typeface="Segoe UI" pitchFamily="34" charset="0"/>
              </a:rPr>
              <a:t> </a:t>
            </a:r>
            <a:endParaRPr lang="ru-RU" sz="3800" dirty="0" smtClean="0">
              <a:ea typeface="Segoe U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800" dirty="0" smtClean="0">
                <a:ea typeface="Segoe UI" pitchFamily="34" charset="0"/>
              </a:rPr>
              <a:t>Особыми </a:t>
            </a:r>
            <a:r>
              <a:rPr lang="ru-RU" sz="3800" dirty="0">
                <a:ea typeface="Segoe UI" pitchFamily="34" charset="0"/>
              </a:rPr>
              <a:t>характеристиками смальты как материала являются глубина цвета,  широчайшая цветовая палитра, морозостойкость, водостойкость, практичность и долговечность.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420889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Спасибо за внимание!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Цели</a:t>
            </a:r>
            <a:r>
              <a:rPr lang="ru-RU" dirty="0" smtClean="0"/>
              <a:t>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0405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/>
              <a:t>Цель:</a:t>
            </a:r>
            <a:r>
              <a:rPr lang="ru-RU" sz="2800" dirty="0"/>
              <a:t> показать взаимосвязь химии и искусства на примере древнерусской живописи.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</a:t>
            </a:r>
            <a:r>
              <a:rPr lang="ru-RU" sz="2800" b="1" dirty="0" smtClean="0"/>
              <a:t>Задачи</a:t>
            </a:r>
            <a:r>
              <a:rPr lang="ru-RU" sz="2800" b="1" dirty="0"/>
              <a:t>:</a:t>
            </a:r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/>
              <a:t>1</a:t>
            </a:r>
            <a:r>
              <a:rPr lang="ru-RU" sz="2800" dirty="0" smtClean="0"/>
              <a:t>) рассмотреть </a:t>
            </a:r>
            <a:r>
              <a:rPr lang="ru-RU" sz="2800" dirty="0"/>
              <a:t>состав красок, применявшихся в </a:t>
            </a:r>
            <a:r>
              <a:rPr lang="ru-RU" sz="2800" dirty="0" smtClean="0"/>
              <a:t>иконописи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2) объяснить</a:t>
            </a:r>
            <a:r>
              <a:rPr lang="ru-RU" sz="2800" dirty="0"/>
              <a:t>, почему фрески сохранились хуже, чем </a:t>
            </a:r>
            <a:r>
              <a:rPr lang="ru-RU" sz="2800" dirty="0" smtClean="0"/>
              <a:t>иконы</a:t>
            </a:r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3) изучить </a:t>
            </a:r>
            <a:r>
              <a:rPr lang="ru-RU" sz="2800" dirty="0"/>
              <a:t>состав смальты для </a:t>
            </a:r>
            <a:r>
              <a:rPr lang="ru-RU" sz="2800" dirty="0" smtClean="0"/>
              <a:t>мозаики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4)</a:t>
            </a:r>
            <a:r>
              <a:rPr lang="ru-RU" sz="2800" dirty="0"/>
              <a:t> </a:t>
            </a:r>
            <a:r>
              <a:rPr lang="ru-RU" sz="2800" dirty="0" smtClean="0"/>
              <a:t>рассмотреть </a:t>
            </a:r>
            <a:r>
              <a:rPr lang="ru-RU" sz="2800" dirty="0"/>
              <a:t>методы и средства реставрации произведений искусства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41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8831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16631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Segoe Print" pitchFamily="2" charset="0"/>
              </a:rPr>
              <a:t>Первые наскальные рисунки были выполнены углем и охрой</a:t>
            </a:r>
            <a:endParaRPr lang="ru-RU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04664"/>
            <a:ext cx="6480720" cy="486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272808" cy="1008112"/>
          </a:xfrm>
        </p:spPr>
        <p:txBody>
          <a:bodyPr>
            <a:normAutofit fontScale="90000"/>
          </a:bodyPr>
          <a:lstStyle/>
          <a:p>
            <a:r>
              <a:rPr lang="ru-RU" sz="2900" b="0" u="none" dirty="0"/>
              <a:t>Охра – «красное золото» Австралии</a:t>
            </a:r>
            <a:r>
              <a:rPr lang="ru-RU" b="0" u="none" dirty="0"/>
              <a:t/>
            </a:r>
            <a:br>
              <a:rPr lang="ru-RU" b="0" u="none" dirty="0"/>
            </a:br>
            <a:endParaRPr lang="ru-RU" b="0" u="none" dirty="0"/>
          </a:p>
        </p:txBody>
      </p:sp>
    </p:spTree>
    <p:extLst>
      <p:ext uri="{BB962C8B-B14F-4D97-AF65-F5344CB8AC3E}">
        <p14:creationId xmlns:p14="http://schemas.microsoft.com/office/powerpoint/2010/main" val="32903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Текст 10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9512" y="0"/>
                <a:ext cx="4317876" cy="1296143"/>
              </a:xfrm>
            </p:spPr>
            <p:txBody>
              <a:bodyPr/>
              <a:lstStyle/>
              <a:p>
                <a:r>
                  <a:rPr lang="en-US" dirty="0" smtClean="0">
                    <a:latin typeface="Segoe Print" pitchFamily="2" charset="0"/>
                  </a:rPr>
                  <a:t>        </a:t>
                </a:r>
                <a:r>
                  <a:rPr lang="ru-RU" b="0" dirty="0">
                    <a:latin typeface="Segoe Print" pitchFamily="2" charset="0"/>
                  </a:rPr>
                  <a:t>Желтые</a:t>
                </a:r>
                <a:r>
                  <a:rPr lang="ru-RU" b="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Segoe Print" pitchFamily="2" charset="0"/>
                  </a:rPr>
                  <a:t> </a:t>
                </a:r>
                <a:r>
                  <a:rPr lang="ru-RU" b="0" dirty="0">
                    <a:latin typeface="Segoe Print" pitchFamily="2" charset="0"/>
                  </a:rPr>
                  <a:t>охры</a:t>
                </a:r>
                <a:endParaRPr lang="en-US" b="0" dirty="0">
                  <a:latin typeface="Segoe Print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𝑭𝒆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11" name="Текст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0"/>
                <a:ext cx="4317876" cy="129614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176464" cy="320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Текст 11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076056" y="1916832"/>
                <a:ext cx="3609727" cy="999802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solidFill>
                      <a:schemeClr val="bg2"/>
                    </a:solidFill>
                  </a:rPr>
                  <a:t>            </a:t>
                </a:r>
                <a:r>
                  <a:rPr lang="ru-RU" b="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Segoe Print" pitchFamily="2" charset="0"/>
                  </a:rPr>
                  <a:t>Сурик</a:t>
                </a:r>
                <a:endParaRPr lang="en-US" b="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egoe Print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𝑷𝒃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ru-RU" sz="2800" b="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𝑷𝒃𝑶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ru-RU" sz="2800" dirty="0">
                  <a:solidFill>
                    <a:schemeClr val="bg2"/>
                  </a:solidFill>
                  <a:latin typeface="Segoe Print" pitchFamily="2" charset="0"/>
                </a:endParaRPr>
              </a:p>
            </p:txBody>
          </p:sp>
        </mc:Choice>
        <mc:Fallback>
          <p:sp>
            <p:nvSpPr>
              <p:cNvPr id="12" name="Текст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076056" y="1916832"/>
                <a:ext cx="3609727" cy="999802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Объект 15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4185791" cy="3139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1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3374994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w="76200">
            <a:solidFill>
              <a:srgbClr val="EAEAEA"/>
            </a:solidFill>
            <a:miter lim="800000"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Текст 8"/>
              <p:cNvSpPr>
                <a:spLocks noGrp="1"/>
              </p:cNvSpPr>
              <p:nvPr>
                <p:ph idx="2" sz="half" type="body"/>
              </p:nvPr>
            </p:nvSpPr>
            <p:spPr>
              <a:xfrm>
                <a:off x="4860032" y="476672"/>
                <a:ext cx="3888432" cy="1152128"/>
              </a:xfrm>
            </p:spPr>
            <p:txBody>
              <a:bodyPr>
                <a:normAutofit fontScale="92500"/>
              </a:bodyPr>
              <a:lstStyle/>
              <a:p>
                <a:r>
                  <a:rPr dirty="0" lang="en-US" smtClean="0" sz="2800">
                    <a:latin charset="0" pitchFamily="2" typeface="Segoe Print"/>
                  </a:rPr>
                  <a:t>    </a:t>
                </a:r>
                <a:r>
                  <a:rPr dirty="0" lang="ru-RU" smtClean="0" sz="2800">
                    <a:latin charset="0" pitchFamily="2" typeface="Segoe Print"/>
                  </a:rPr>
                  <a:t>Свинцовые белила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b="1" i="1" lang="ru-RU" smtClean="0" sz="2800">
                              <a:latin typeface="Cambria Math"/>
                            </a:rPr>
                          </m:ctrlPr>
                        </m:sSubPr>
                        <m:e>
                          <m:r>
                            <a:rPr b="1" i="1" lang="en-US" smtClean="0" sz="2800">
                              <a:latin typeface="Cambria Math"/>
                            </a:rPr>
                            <m:t>𝑷𝒃𝑶</m:t>
                          </m:r>
                        </m:e>
                        <m:sub>
                          <m:r>
                            <a:rPr b="1" i="1" lang="en-US" smtClean="0" sz="2800"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b="1" dirty="0" i="1" lang="ru-RU" sz="2800">
                  <a:latin charset="0" pitchFamily="2" typeface="Segoe Print"/>
                </a:endParaRPr>
              </a:p>
            </p:txBody>
          </p:sp>
        </mc:Choice>
        <mc:Fallback>
          <p:sp>
            <p:nvSpPr>
              <p:cNvPr id="9" name="Текст 8"/>
              <p:cNvSpPr>
                <a:spLocks noAdjustHandles="1" noChangeArrowheads="1" noChangeAspect="1" noChangeShapeType="1" noEditPoints="1" noGrp="1" noMove="1" noResize="1" noRot="1" noTextEdit="1"/>
              </p:cNvSpPr>
              <p:nvPr>
                <p:ph idx="2" sz="half" type="body"/>
              </p:nvPr>
            </p:nvSpPr>
            <p:spPr>
              <a:xfrm>
                <a:off x="4860032" y="476672"/>
                <a:ext cx="3888432" cy="1152128"/>
              </a:xfrm>
              <a:blipFill rotWithShape="1">
                <a:blip r:embed="rId3"/>
                <a:stretch>
                  <a:fillRect t="-4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80" y="2165661"/>
            <a:ext cx="4860032" cy="486003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190500">
            <a:solidFill>
              <a:srgbClr val="FFFFFF"/>
            </a:solidFill>
            <a:miter lim="800000"/>
          </a:ln>
          <a:effectLst>
            <a:outerShdw algn="tl" blurRad="65000" dir="12900000" dist="50800" kx="195000" ky="145000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dir="t" rig="twoPt">
              <a:rot lat="0" lon="0" rev="7200000"/>
            </a:lightRig>
          </a:scene3d>
          <a:sp3d contourW="12700">
            <a:bevelT h="19050" w="254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78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600"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" y="0"/>
            <a:ext cx="9134140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-26637" y="116632"/>
            <a:ext cx="3826768" cy="8501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u="none" dirty="0" smtClean="0"/>
              <a:t>Лазурит </a:t>
            </a:r>
            <a:br>
              <a:rPr lang="ru-RU" sz="2000" u="none" dirty="0" smtClean="0"/>
            </a:br>
            <a:r>
              <a:rPr lang="en-US" sz="2000" u="none" dirty="0"/>
              <a:t>Na</a:t>
            </a:r>
            <a:r>
              <a:rPr lang="en-US" sz="2000" u="none" baseline="-25000" dirty="0"/>
              <a:t>6</a:t>
            </a:r>
            <a:r>
              <a:rPr lang="en-US" sz="2000" u="none" dirty="0"/>
              <a:t>Ca</a:t>
            </a:r>
            <a:r>
              <a:rPr lang="en-US" sz="2000" u="none" baseline="-25000" dirty="0"/>
              <a:t>2</a:t>
            </a:r>
            <a:r>
              <a:rPr lang="en-US" sz="2000" u="none" dirty="0"/>
              <a:t>(AlSiO</a:t>
            </a:r>
            <a:r>
              <a:rPr lang="en-US" sz="2000" u="none" baseline="-25000" dirty="0"/>
              <a:t>4</a:t>
            </a:r>
            <a:r>
              <a:rPr lang="en-US" sz="2000" u="none" dirty="0"/>
              <a:t>)</a:t>
            </a:r>
            <a:r>
              <a:rPr lang="en-US" sz="2000" u="none" baseline="-25000" dirty="0"/>
              <a:t>6</a:t>
            </a:r>
            <a:r>
              <a:rPr lang="en-US" sz="2000" u="none" dirty="0"/>
              <a:t>(SO</a:t>
            </a:r>
            <a:r>
              <a:rPr lang="en-US" sz="2000" u="none" baseline="-25000" dirty="0"/>
              <a:t>4</a:t>
            </a:r>
            <a:r>
              <a:rPr lang="en-US" sz="2000" u="none" dirty="0"/>
              <a:t>,S,Cl)</a:t>
            </a:r>
            <a:r>
              <a:rPr lang="en-US" sz="2000" u="none" baseline="-25000" dirty="0"/>
              <a:t>2</a:t>
            </a:r>
            <a:endParaRPr lang="ru-RU" sz="2000" u="none" dirty="0"/>
          </a:p>
        </p:txBody>
      </p:sp>
    </p:spTree>
    <p:extLst>
      <p:ext uri="{BB962C8B-B14F-4D97-AF65-F5344CB8AC3E}">
        <p14:creationId xmlns:p14="http://schemas.microsoft.com/office/powerpoint/2010/main" val="2047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98" y="-243408"/>
            <a:ext cx="4570175" cy="4286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1" y="2132856"/>
            <a:ext cx="5472608" cy="391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4200000">
              <a:rot lat="21246873" lon="20110528" rev="99848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3348865" cy="131316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Segoe Print" pitchFamily="2" charset="0"/>
              </a:rPr>
              <a:t>Ультрамарин – превосходная синяя краска</a:t>
            </a:r>
            <a:endParaRPr lang="ru-RU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970</TotalTime>
  <Words>274</Words>
  <Application>Microsoft Office PowerPoint</Application>
  <PresentationFormat>Экран (4:3)</PresentationFormat>
  <Paragraphs>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Химия на службе искусства (на примере древнерусской живописи) </vt:lpstr>
      <vt:lpstr>Презентация PowerPoint</vt:lpstr>
      <vt:lpstr>Цели и задачи</vt:lpstr>
      <vt:lpstr>Презентация PowerPoint</vt:lpstr>
      <vt:lpstr>Охра – «красное золото» Австралии </vt:lpstr>
      <vt:lpstr>Презентация PowerPoint</vt:lpstr>
      <vt:lpstr>Презентация PowerPoint</vt:lpstr>
      <vt:lpstr>Лазурит  Na6Ca2(AlSiO4)6(SO4,S,Cl)2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Волконскоит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на службе искусства</dc:title>
  <dc:creator>User</dc:creator>
  <cp:lastModifiedBy>User</cp:lastModifiedBy>
  <cp:revision>52</cp:revision>
  <dcterms:created xsi:type="dcterms:W3CDTF">2013-04-17T03:15:46Z</dcterms:created>
  <dcterms:modified xsi:type="dcterms:W3CDTF">2013-04-24T07:27:08Z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2683615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