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1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D1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E75C-2708-46BA-AE97-7FCAD67010BF}" type="datetimeFigureOut">
              <a:rPr lang="ru-RU" smtClean="0"/>
              <a:pPr/>
              <a:t>08.09.2011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05C4-CAD8-41CD-9039-4BE17A500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785786" y="357166"/>
            <a:ext cx="7777163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0718"/>
              </a:avLst>
            </a:prstTxWarp>
          </a:bodyPr>
          <a:lstStyle/>
          <a:p>
            <a:r>
              <a:rPr lang="ru-RU" sz="3600" kern="10" dirty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8000"/>
                </a:solidFill>
                <a:latin typeface="Impact"/>
              </a:rPr>
              <a:t>МЕТАБОЛИЗМ</a:t>
            </a:r>
          </a:p>
        </p:txBody>
      </p:sp>
      <p:sp>
        <p:nvSpPr>
          <p:cNvPr id="2051" name="WordArt 7"/>
          <p:cNvSpPr>
            <a:spLocks noChangeArrowheads="1" noChangeShapeType="1" noTextEdit="1"/>
          </p:cNvSpPr>
          <p:nvPr/>
        </p:nvSpPr>
        <p:spPr bwMode="auto">
          <a:xfrm>
            <a:off x="1857356" y="3500438"/>
            <a:ext cx="58324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основа существования</a:t>
            </a:r>
          </a:p>
        </p:txBody>
      </p:sp>
      <p:sp>
        <p:nvSpPr>
          <p:cNvPr id="2052" name="WordArt 8"/>
          <p:cNvSpPr>
            <a:spLocks noChangeArrowheads="1" noChangeShapeType="1" noTextEdit="1"/>
          </p:cNvSpPr>
          <p:nvPr/>
        </p:nvSpPr>
        <p:spPr bwMode="auto">
          <a:xfrm>
            <a:off x="2143108" y="4214818"/>
            <a:ext cx="51847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живых организмов</a:t>
            </a:r>
          </a:p>
        </p:txBody>
      </p:sp>
      <p:pic>
        <p:nvPicPr>
          <p:cNvPr id="2053" name="Picture 13" descr="73_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428736"/>
            <a:ext cx="25431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357554" y="5786454"/>
            <a:ext cx="314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Подготовила  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Голубева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С.В.</a:t>
            </a:r>
            <a:endParaRPr lang="ru-RU" dirty="0" smtClean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  <a:p>
            <a:pPr marR="0"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г.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Лесосибирск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488" y="492919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1 часть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6"/>
          <p:cNvSpPr>
            <a:spLocks noChangeArrowheads="1" noChangeShapeType="1"/>
          </p:cNvSpPr>
          <p:nvPr/>
        </p:nvSpPr>
        <p:spPr bwMode="auto">
          <a:xfrm>
            <a:off x="539750" y="260350"/>
            <a:ext cx="82804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b="1" kern="1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666633"/>
                </a:solidFill>
                <a:effectLst>
                  <a:outerShdw dist="35921" dir="2700000" algn="ctr" rotWithShape="0">
                    <a:srgbClr val="003300"/>
                  </a:outerShdw>
                </a:effectLst>
                <a:latin typeface="Palatino Linotype"/>
              </a:rPr>
              <a:t>МЕТАБОЛИЗМ- ОБМЕН ВЕЩЕСТВ</a:t>
            </a:r>
          </a:p>
        </p:txBody>
      </p:sp>
      <p:sp>
        <p:nvSpPr>
          <p:cNvPr id="5123" name="AutoShape 8"/>
          <p:cNvSpPr>
            <a:spLocks noGrp="1" noChangeArrowheads="1"/>
          </p:cNvSpPr>
          <p:nvPr>
            <p:ph type="body" idx="1"/>
          </p:nvPr>
        </p:nvSpPr>
        <p:spPr>
          <a:xfrm>
            <a:off x="1476375" y="2492375"/>
            <a:ext cx="7065963" cy="4032250"/>
          </a:xfrm>
          <a:prstGeom prst="foldedCorner">
            <a:avLst>
              <a:gd name="adj" fmla="val 16634"/>
            </a:avLst>
          </a:prstGeom>
          <a:solidFill>
            <a:srgbClr val="FFFFCC"/>
          </a:solidFill>
          <a:ln>
            <a:solidFill>
              <a:srgbClr val="666633"/>
            </a:solidFill>
            <a:rou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b="1" u="sng" dirty="0" smtClean="0">
              <a:solidFill>
                <a:srgbClr val="33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u="sng" dirty="0" smtClean="0">
                <a:solidFill>
                  <a:srgbClr val="333300"/>
                </a:solidFill>
              </a:rPr>
              <a:t>Основные функции метаболизма</a:t>
            </a:r>
            <a:br>
              <a:rPr lang="ru-RU" sz="1800" b="1" u="sng" dirty="0" smtClean="0">
                <a:solidFill>
                  <a:srgbClr val="333300"/>
                </a:solidFill>
              </a:rPr>
            </a:br>
            <a:endParaRPr lang="ru-RU" sz="1800" b="1" u="sng" dirty="0" smtClean="0">
              <a:solidFill>
                <a:srgbClr val="33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333300"/>
                </a:solidFill>
              </a:rPr>
              <a:t>Извлечение из окружающей среды энергии органических веществ, солнечного света, химических реакций;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333300"/>
                </a:solidFill>
              </a:rPr>
              <a:t>Превращение пищевых веществ в «строительные блоки» - предшественники макромолекул;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333300"/>
                </a:solidFill>
              </a:rPr>
              <a:t>Сборка белков, нуклеиновых кислот, липидов, углеводов и других веществ из «строительных блоков»;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333300"/>
                </a:solidFill>
              </a:rPr>
              <a:t>Синтез и разрушение тех молекул, которые необходимы для выполнения специфических функций клетки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b="1" dirty="0" smtClean="0">
              <a:solidFill>
                <a:srgbClr val="333300"/>
              </a:solidFill>
            </a:endParaRP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971550" y="1052513"/>
            <a:ext cx="7993063" cy="1295400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9525">
            <a:solidFill>
              <a:srgbClr val="666633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1800" b="1" i="0">
                <a:solidFill>
                  <a:srgbClr val="333300"/>
                </a:solidFill>
                <a:latin typeface="Times New Roman" pitchFamily="18" charset="0"/>
              </a:rPr>
              <a:t>Совокупность ферментативных реакций, протекающих в клетке </a:t>
            </a:r>
          </a:p>
          <a:p>
            <a:pPr>
              <a:defRPr/>
            </a:pPr>
            <a:r>
              <a:rPr lang="ru-RU" sz="1800" b="1" i="0">
                <a:solidFill>
                  <a:srgbClr val="333300"/>
                </a:solidFill>
                <a:latin typeface="Times New Roman" pitchFamily="18" charset="0"/>
              </a:rPr>
              <a:t>и обеспечивающих расщепление сложных соединений, так и их</a:t>
            </a:r>
          </a:p>
          <a:p>
            <a:pPr>
              <a:defRPr/>
            </a:pPr>
            <a:r>
              <a:rPr lang="ru-RU" sz="1800" b="1" i="0">
                <a:solidFill>
                  <a:srgbClr val="333300"/>
                </a:solidFill>
                <a:latin typeface="Times New Roman" pitchFamily="18" charset="0"/>
              </a:rPr>
              <a:t>синтез и взаимопревращение, называется  </a:t>
            </a:r>
            <a:r>
              <a:rPr lang="ru-RU" sz="2400" b="1">
                <a:solidFill>
                  <a:srgbClr val="333300"/>
                </a:solidFill>
                <a:latin typeface="Times New Roman" pitchFamily="18" charset="0"/>
              </a:rPr>
              <a:t>метаболизмом.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468313" y="3141663"/>
            <a:ext cx="3240087" cy="792162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ru-RU" sz="1600" i="0">
                <a:latin typeface="Arial" charset="0"/>
              </a:rPr>
              <a:t>ОРГАНИЧЕСКОЕ ВЕЩЕСТВО</a:t>
            </a:r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6443663" y="2997200"/>
            <a:ext cx="2447925" cy="1008063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ru-RU" sz="3600" b="1" i="0">
                <a:solidFill>
                  <a:srgbClr val="FF0000"/>
                </a:solidFill>
                <a:latin typeface="Arial" charset="0"/>
              </a:rPr>
              <a:t>ЭНЕРГИЯ</a:t>
            </a:r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3708400" y="3429000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 flipH="1">
            <a:off x="3635375" y="3644900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851275" y="2997200"/>
            <a:ext cx="2449513" cy="288925"/>
          </a:xfrm>
          <a:prstGeom prst="rect">
            <a:avLst/>
          </a:prstGeom>
          <a:solidFill>
            <a:srgbClr val="666633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>
                <a:solidFill>
                  <a:srgbClr val="FFF90D"/>
                </a:solidFill>
                <a:latin typeface="Arial" charset="0"/>
              </a:rPr>
              <a:t>КАТАБОЛИЗМ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851275" y="3716338"/>
            <a:ext cx="2447925" cy="287337"/>
          </a:xfrm>
          <a:prstGeom prst="rect">
            <a:avLst/>
          </a:prstGeom>
          <a:solidFill>
            <a:srgbClr val="B4B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>
                <a:solidFill>
                  <a:srgbClr val="333300"/>
                </a:solidFill>
                <a:latin typeface="Arial" charset="0"/>
              </a:rPr>
              <a:t>АНАБОЛИЗМ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39750" y="404813"/>
            <a:ext cx="8424863" cy="1873250"/>
          </a:xfrm>
          <a:prstGeom prst="rect">
            <a:avLst/>
          </a:prstGeom>
          <a:solidFill>
            <a:srgbClr val="767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i="0">
                <a:solidFill>
                  <a:srgbClr val="FFF90D"/>
                </a:solidFill>
                <a:latin typeface="Arial" charset="0"/>
              </a:rPr>
              <a:t>Ферментативные расщепления сложных веществ на более простые </a:t>
            </a:r>
          </a:p>
          <a:p>
            <a:r>
              <a:rPr lang="ru-RU" sz="2000" i="0">
                <a:solidFill>
                  <a:srgbClr val="FFF90D"/>
                </a:solidFill>
                <a:latin typeface="Arial" charset="0"/>
              </a:rPr>
              <a:t>составляют совокупность процессов </a:t>
            </a:r>
            <a:r>
              <a:rPr lang="ru-RU" sz="2400" b="1" i="0">
                <a:solidFill>
                  <a:srgbClr val="FFF90D"/>
                </a:solidFill>
                <a:latin typeface="Arial" charset="0"/>
              </a:rPr>
              <a:t>катаболизма</a:t>
            </a:r>
            <a:r>
              <a:rPr lang="ru-RU" sz="2000" i="0">
                <a:solidFill>
                  <a:srgbClr val="FFF90D"/>
                </a:solidFill>
                <a:latin typeface="Arial" charset="0"/>
              </a:rPr>
              <a:t> </a:t>
            </a:r>
          </a:p>
          <a:p>
            <a:r>
              <a:rPr lang="ru-RU" sz="2400" b="1" i="0">
                <a:solidFill>
                  <a:srgbClr val="FFF90D"/>
                </a:solidFill>
                <a:latin typeface="Arial" charset="0"/>
              </a:rPr>
              <a:t>(диссимиляции или энергетического обмена).</a:t>
            </a:r>
          </a:p>
          <a:p>
            <a:r>
              <a:rPr lang="ru-RU" sz="2000" i="0">
                <a:solidFill>
                  <a:srgbClr val="FFF90D"/>
                </a:solidFill>
                <a:latin typeface="Arial" charset="0"/>
              </a:rPr>
              <a:t> Эти реакции идут с освобождением энергии (АТФ).</a:t>
            </a:r>
          </a:p>
          <a:p>
            <a:endParaRPr lang="ru-RU" sz="2000" i="0">
              <a:solidFill>
                <a:srgbClr val="FFF90D"/>
              </a:solidFill>
              <a:latin typeface="Arial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611188" y="4797425"/>
            <a:ext cx="8281987" cy="1757363"/>
          </a:xfrm>
          <a:prstGeom prst="rect">
            <a:avLst/>
          </a:prstGeom>
          <a:solidFill>
            <a:srgbClr val="B4B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000" i="0">
              <a:solidFill>
                <a:srgbClr val="333300"/>
              </a:solidFill>
              <a:latin typeface="Arial" charset="0"/>
            </a:endParaRPr>
          </a:p>
          <a:p>
            <a:r>
              <a:rPr lang="ru-RU" sz="2000" i="0">
                <a:solidFill>
                  <a:srgbClr val="333300"/>
                </a:solidFill>
                <a:latin typeface="Arial" charset="0"/>
              </a:rPr>
              <a:t>Биосинтез сложных органических соединений из более простых </a:t>
            </a:r>
          </a:p>
          <a:p>
            <a:r>
              <a:rPr lang="ru-RU" sz="2000" i="0">
                <a:solidFill>
                  <a:srgbClr val="333300"/>
                </a:solidFill>
                <a:latin typeface="Arial" charset="0"/>
              </a:rPr>
              <a:t>называется</a:t>
            </a:r>
            <a:r>
              <a:rPr lang="ru-RU" sz="1800" i="0">
                <a:solidFill>
                  <a:srgbClr val="333300"/>
                </a:solidFill>
                <a:latin typeface="Arial" charset="0"/>
              </a:rPr>
              <a:t>  </a:t>
            </a:r>
            <a:r>
              <a:rPr lang="ru-RU" sz="2400" b="1" i="0">
                <a:solidFill>
                  <a:srgbClr val="333300"/>
                </a:solidFill>
                <a:latin typeface="Arial" charset="0"/>
              </a:rPr>
              <a:t>анаболизмом</a:t>
            </a:r>
            <a:r>
              <a:rPr lang="ru-RU" sz="1800" i="0">
                <a:solidFill>
                  <a:srgbClr val="333300"/>
                </a:solidFill>
                <a:latin typeface="Arial" charset="0"/>
              </a:rPr>
              <a:t> </a:t>
            </a:r>
          </a:p>
          <a:p>
            <a:r>
              <a:rPr lang="ru-RU" sz="2000" i="0">
                <a:solidFill>
                  <a:srgbClr val="333300"/>
                </a:solidFill>
                <a:latin typeface="Arial" charset="0"/>
              </a:rPr>
              <a:t>(</a:t>
            </a:r>
            <a:r>
              <a:rPr lang="ru-RU" sz="2400" b="1" i="0">
                <a:solidFill>
                  <a:srgbClr val="333300"/>
                </a:solidFill>
                <a:latin typeface="Arial" charset="0"/>
              </a:rPr>
              <a:t>ассимиляцией</a:t>
            </a:r>
            <a:r>
              <a:rPr lang="ru-RU" sz="2000" i="0">
                <a:solidFill>
                  <a:srgbClr val="333300"/>
                </a:solidFill>
                <a:latin typeface="Arial" charset="0"/>
              </a:rPr>
              <a:t> или </a:t>
            </a:r>
            <a:r>
              <a:rPr lang="ru-RU" sz="2400" b="1" i="0">
                <a:solidFill>
                  <a:srgbClr val="333300"/>
                </a:solidFill>
                <a:latin typeface="Arial" charset="0"/>
              </a:rPr>
              <a:t>пластическим обменом</a:t>
            </a:r>
            <a:r>
              <a:rPr lang="ru-RU" sz="1800" i="0">
                <a:solidFill>
                  <a:srgbClr val="333300"/>
                </a:solidFill>
                <a:latin typeface="Arial" charset="0"/>
              </a:rPr>
              <a:t>).</a:t>
            </a:r>
          </a:p>
          <a:p>
            <a:r>
              <a:rPr lang="ru-RU" sz="2000" i="0">
                <a:solidFill>
                  <a:srgbClr val="333300"/>
                </a:solidFill>
                <a:latin typeface="Arial" charset="0"/>
              </a:rPr>
              <a:t>Эти реакции, как правило идут с использованием энергии, </a:t>
            </a:r>
          </a:p>
          <a:p>
            <a:r>
              <a:rPr lang="ru-RU" sz="2000" i="0">
                <a:solidFill>
                  <a:srgbClr val="333300"/>
                </a:solidFill>
                <a:latin typeface="Arial" charset="0"/>
              </a:rPr>
              <a:t>обеспечивающей возможность их протекания.</a:t>
            </a:r>
            <a:r>
              <a:rPr lang="ru-RU" sz="1800" i="0">
                <a:solidFill>
                  <a:srgbClr val="333300"/>
                </a:solidFill>
                <a:latin typeface="Arial" charset="0"/>
              </a:rPr>
              <a:t> </a:t>
            </a:r>
          </a:p>
          <a:p>
            <a:endParaRPr lang="ru-RU" sz="1800" i="0">
              <a:solidFill>
                <a:srgbClr val="33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18" grpId="0" animBg="1"/>
      <p:bldP spid="17419" grpId="0" animBg="1"/>
      <p:bldP spid="174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3" name="AutoShape 33"/>
          <p:cNvSpPr>
            <a:spLocks noChangeArrowheads="1"/>
          </p:cNvSpPr>
          <p:nvPr/>
        </p:nvSpPr>
        <p:spPr bwMode="auto">
          <a:xfrm>
            <a:off x="179388" y="2205038"/>
            <a:ext cx="2160587" cy="2663825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E8A08C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468313" y="3068638"/>
            <a:ext cx="1657350" cy="792162"/>
          </a:xfrm>
          <a:prstGeom prst="rect">
            <a:avLst/>
          </a:prstGeom>
          <a:solidFill>
            <a:srgbClr val="CE2104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i="0" dirty="0">
                <a:solidFill>
                  <a:srgbClr val="F01706"/>
                </a:solidFill>
                <a:latin typeface="Arial" charset="0"/>
              </a:rPr>
              <a:t>АТФ</a:t>
            </a:r>
          </a:p>
        </p:txBody>
      </p:sp>
      <p:sp>
        <p:nvSpPr>
          <p:cNvPr id="20506" name="AutoShape 26"/>
          <p:cNvSpPr>
            <a:spLocks noChangeArrowheads="1"/>
          </p:cNvSpPr>
          <p:nvPr/>
        </p:nvSpPr>
        <p:spPr bwMode="auto">
          <a:xfrm>
            <a:off x="2411413" y="2565400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gradFill rotWithShape="1">
            <a:gsLst>
              <a:gs pos="0">
                <a:srgbClr val="FC7A70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92457" dir="956724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1" name="AutoShape 31"/>
          <p:cNvSpPr>
            <a:spLocks noChangeArrowheads="1"/>
          </p:cNvSpPr>
          <p:nvPr/>
        </p:nvSpPr>
        <p:spPr bwMode="auto">
          <a:xfrm>
            <a:off x="1908175" y="981075"/>
            <a:ext cx="2665413" cy="1584325"/>
          </a:xfrm>
          <a:custGeom>
            <a:avLst/>
            <a:gdLst>
              <a:gd name="G0" fmla="+- -3798663 0 0"/>
              <a:gd name="G1" fmla="+- 9172224 0 0"/>
              <a:gd name="G2" fmla="+- -3798663 0 9172224"/>
              <a:gd name="G3" fmla="+- 10800 0 0"/>
              <a:gd name="G4" fmla="+- 0 0 -379866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451 0 0"/>
              <a:gd name="G9" fmla="+- 0 0 9172224"/>
              <a:gd name="G10" fmla="+- 8451 0 2700"/>
              <a:gd name="G11" fmla="cos G10 -3798663"/>
              <a:gd name="G12" fmla="sin G10 -3798663"/>
              <a:gd name="G13" fmla="cos 13500 -3798663"/>
              <a:gd name="G14" fmla="sin 13500 -3798663"/>
              <a:gd name="G15" fmla="+- G11 10800 0"/>
              <a:gd name="G16" fmla="+- G12 10800 0"/>
              <a:gd name="G17" fmla="+- G13 10800 0"/>
              <a:gd name="G18" fmla="+- G14 10800 0"/>
              <a:gd name="G19" fmla="*/ 8451 1 2"/>
              <a:gd name="G20" fmla="+- G19 5400 0"/>
              <a:gd name="G21" fmla="cos G20 -3798663"/>
              <a:gd name="G22" fmla="sin G20 -3798663"/>
              <a:gd name="G23" fmla="+- G21 10800 0"/>
              <a:gd name="G24" fmla="+- G12 G23 G22"/>
              <a:gd name="G25" fmla="+- G22 G23 G11"/>
              <a:gd name="G26" fmla="cos 10800 -3798663"/>
              <a:gd name="G27" fmla="sin 10800 -3798663"/>
              <a:gd name="G28" fmla="cos 8451 -3798663"/>
              <a:gd name="G29" fmla="sin 8451 -379866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9172224"/>
              <a:gd name="G36" fmla="sin G34 9172224"/>
              <a:gd name="G37" fmla="+/ 9172224 -379866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451 G39"/>
              <a:gd name="G43" fmla="sin 845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648 w 21600"/>
              <a:gd name="T5" fmla="*/ 3714 h 21600"/>
              <a:gd name="T6" fmla="*/ 3430 w 21600"/>
              <a:gd name="T7" fmla="*/ 16993 h 21600"/>
              <a:gd name="T8" fmla="*/ 4421 w 21600"/>
              <a:gd name="T9" fmla="*/ 5255 h 21600"/>
              <a:gd name="T10" fmla="*/ 17961 w 21600"/>
              <a:gd name="T11" fmla="*/ -645 h 21600"/>
              <a:gd name="T12" fmla="*/ 19191 w 21600"/>
              <a:gd name="T13" fmla="*/ 4695 h 21600"/>
              <a:gd name="T14" fmla="*/ 13850 w 21600"/>
              <a:gd name="T15" fmla="*/ 592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5282" y="3636"/>
                </a:moveTo>
                <a:cubicBezTo>
                  <a:pt x="13938" y="2795"/>
                  <a:pt x="12385" y="2349"/>
                  <a:pt x="10800" y="2349"/>
                </a:cubicBezTo>
                <a:cubicBezTo>
                  <a:pt x="6132" y="2349"/>
                  <a:pt x="2349" y="6132"/>
                  <a:pt x="2349" y="10800"/>
                </a:cubicBezTo>
                <a:cubicBezTo>
                  <a:pt x="2348" y="12789"/>
                  <a:pt x="3050" y="14714"/>
                  <a:pt x="4330" y="16237"/>
                </a:cubicBezTo>
                <a:lnTo>
                  <a:pt x="2531" y="17748"/>
                </a:lnTo>
                <a:cubicBezTo>
                  <a:pt x="896" y="15802"/>
                  <a:pt x="0" y="1334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2826" y="-1"/>
                  <a:pt x="14811" y="569"/>
                  <a:pt x="16529" y="1644"/>
                </a:cubicBezTo>
                <a:lnTo>
                  <a:pt x="17961" y="-645"/>
                </a:lnTo>
                <a:lnTo>
                  <a:pt x="19191" y="4695"/>
                </a:lnTo>
                <a:lnTo>
                  <a:pt x="13850" y="5924"/>
                </a:lnTo>
                <a:lnTo>
                  <a:pt x="15282" y="3636"/>
                </a:lnTo>
                <a:close/>
              </a:path>
            </a:pathLst>
          </a:custGeom>
          <a:gradFill rotWithShape="1">
            <a:gsLst>
              <a:gs pos="0">
                <a:srgbClr val="CE2104"/>
              </a:gs>
              <a:gs pos="100000">
                <a:srgbClr val="F1A09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0322" dir="1106097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2" name="AutoShape 32"/>
          <p:cNvSpPr>
            <a:spLocks noChangeArrowheads="1"/>
          </p:cNvSpPr>
          <p:nvPr/>
        </p:nvSpPr>
        <p:spPr bwMode="auto">
          <a:xfrm flipV="1">
            <a:off x="1979613" y="4437063"/>
            <a:ext cx="2593975" cy="1727200"/>
          </a:xfrm>
          <a:custGeom>
            <a:avLst/>
            <a:gdLst>
              <a:gd name="G0" fmla="+- -3610147 0 0"/>
              <a:gd name="G1" fmla="+- 9375730 0 0"/>
              <a:gd name="G2" fmla="+- -3610147 0 9375730"/>
              <a:gd name="G3" fmla="+- 10800 0 0"/>
              <a:gd name="G4" fmla="+- 0 0 -361014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014 0 0"/>
              <a:gd name="G9" fmla="+- 0 0 9375730"/>
              <a:gd name="G10" fmla="+- 8014 0 2700"/>
              <a:gd name="G11" fmla="cos G10 -3610147"/>
              <a:gd name="G12" fmla="sin G10 -3610147"/>
              <a:gd name="G13" fmla="cos 13500 -3610147"/>
              <a:gd name="G14" fmla="sin 13500 -3610147"/>
              <a:gd name="G15" fmla="+- G11 10800 0"/>
              <a:gd name="G16" fmla="+- G12 10800 0"/>
              <a:gd name="G17" fmla="+- G13 10800 0"/>
              <a:gd name="G18" fmla="+- G14 10800 0"/>
              <a:gd name="G19" fmla="*/ 8014 1 2"/>
              <a:gd name="G20" fmla="+- G19 5400 0"/>
              <a:gd name="G21" fmla="cos G20 -3610147"/>
              <a:gd name="G22" fmla="sin G20 -3610147"/>
              <a:gd name="G23" fmla="+- G21 10800 0"/>
              <a:gd name="G24" fmla="+- G12 G23 G22"/>
              <a:gd name="G25" fmla="+- G22 G23 G11"/>
              <a:gd name="G26" fmla="cos 10800 -3610147"/>
              <a:gd name="G27" fmla="sin 10800 -3610147"/>
              <a:gd name="G28" fmla="cos 8014 -3610147"/>
              <a:gd name="G29" fmla="sin 8014 -361014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9375730"/>
              <a:gd name="G36" fmla="sin G34 9375730"/>
              <a:gd name="G37" fmla="+/ 9375730 -361014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014 G39"/>
              <a:gd name="G43" fmla="sin 801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3029 w 21600"/>
              <a:gd name="T5" fmla="*/ 3299 h 21600"/>
              <a:gd name="T6" fmla="*/ 3281 w 21600"/>
              <a:gd name="T7" fmla="*/ 16453 h 21600"/>
              <a:gd name="T8" fmla="*/ 5034 w 21600"/>
              <a:gd name="T9" fmla="*/ 5234 h 21600"/>
              <a:gd name="T10" fmla="*/ 18526 w 21600"/>
              <a:gd name="T11" fmla="*/ -271 h 21600"/>
              <a:gd name="T12" fmla="*/ 19539 w 21600"/>
              <a:gd name="T13" fmla="*/ 5428 h 21600"/>
              <a:gd name="T14" fmla="*/ 13841 w 21600"/>
              <a:gd name="T15" fmla="*/ 644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5386" y="4228"/>
                </a:moveTo>
                <a:cubicBezTo>
                  <a:pt x="14041" y="3289"/>
                  <a:pt x="12440" y="2786"/>
                  <a:pt x="10800" y="2786"/>
                </a:cubicBezTo>
                <a:cubicBezTo>
                  <a:pt x="6373" y="2786"/>
                  <a:pt x="2786" y="6373"/>
                  <a:pt x="2786" y="10800"/>
                </a:cubicBezTo>
                <a:cubicBezTo>
                  <a:pt x="2785" y="12537"/>
                  <a:pt x="3350" y="14227"/>
                  <a:pt x="4394" y="15615"/>
                </a:cubicBezTo>
                <a:lnTo>
                  <a:pt x="2167" y="17290"/>
                </a:lnTo>
                <a:cubicBezTo>
                  <a:pt x="760" y="15418"/>
                  <a:pt x="0" y="1314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3010" y="-1"/>
                  <a:pt x="15168" y="678"/>
                  <a:pt x="16981" y="1943"/>
                </a:cubicBezTo>
                <a:lnTo>
                  <a:pt x="18526" y="-271"/>
                </a:lnTo>
                <a:lnTo>
                  <a:pt x="19539" y="5428"/>
                </a:lnTo>
                <a:lnTo>
                  <a:pt x="13841" y="6442"/>
                </a:lnTo>
                <a:lnTo>
                  <a:pt x="15386" y="4228"/>
                </a:lnTo>
                <a:close/>
              </a:path>
            </a:pathLst>
          </a:custGeom>
          <a:gradFill rotWithShape="1">
            <a:gsLst>
              <a:gs pos="0">
                <a:srgbClr val="FC7A70"/>
              </a:gs>
              <a:gs pos="100000">
                <a:srgbClr val="F01706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80322" dir="1106097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5" name="Oval 35"/>
          <p:cNvSpPr>
            <a:spLocks noChangeArrowheads="1"/>
          </p:cNvSpPr>
          <p:nvPr/>
        </p:nvSpPr>
        <p:spPr bwMode="auto">
          <a:xfrm>
            <a:off x="4643438" y="785794"/>
            <a:ext cx="4143404" cy="1357322"/>
          </a:xfrm>
          <a:prstGeom prst="ellipse">
            <a:avLst/>
          </a:prstGeom>
          <a:solidFill>
            <a:srgbClr val="FFFFCC"/>
          </a:solidFill>
          <a:ln w="9525">
            <a:solidFill>
              <a:srgbClr val="666633"/>
            </a:solidFill>
            <a:round/>
            <a:headEnd/>
            <a:tailEnd/>
          </a:ln>
          <a:effectLst>
            <a:outerShdw dist="80322" dir="4293903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sz="1800" b="1" i="0" dirty="0" smtClean="0">
              <a:latin typeface="Rockwell Condensed" pitchFamily="18" charset="0"/>
            </a:endParaRPr>
          </a:p>
          <a:p>
            <a:pPr>
              <a:defRPr/>
            </a:pPr>
            <a:r>
              <a:rPr lang="ru-RU" sz="1800" b="1" i="0" dirty="0" smtClean="0">
                <a:latin typeface="Rockwell Condensed" pitchFamily="18" charset="0"/>
              </a:rPr>
              <a:t>Механическая </a:t>
            </a:r>
            <a:r>
              <a:rPr lang="ru-RU" sz="1800" b="1" i="0" dirty="0">
                <a:latin typeface="Rockwell Condensed" pitchFamily="18" charset="0"/>
              </a:rPr>
              <a:t>работа</a:t>
            </a:r>
          </a:p>
          <a:p>
            <a:pPr algn="ctr">
              <a:defRPr/>
            </a:pPr>
            <a:r>
              <a:rPr lang="ru-RU" i="0" dirty="0">
                <a:latin typeface="Rockwell Condensed" pitchFamily="18" charset="0"/>
              </a:rPr>
              <a:t>рост</a:t>
            </a:r>
          </a:p>
          <a:p>
            <a:pPr algn="ctr">
              <a:defRPr/>
            </a:pPr>
            <a:r>
              <a:rPr lang="ru-RU" i="0" dirty="0">
                <a:latin typeface="Rockwell Condensed" pitchFamily="18" charset="0"/>
              </a:rPr>
              <a:t>движения, сокращение мышц и т. </a:t>
            </a:r>
            <a:r>
              <a:rPr lang="ru-RU" i="0" dirty="0" err="1">
                <a:latin typeface="Rockwell Condensed" pitchFamily="18" charset="0"/>
              </a:rPr>
              <a:t>д</a:t>
            </a:r>
            <a:endParaRPr lang="ru-RU" i="0" dirty="0">
              <a:latin typeface="Rockwell Condensed" pitchFamily="18" charset="0"/>
            </a:endParaRPr>
          </a:p>
          <a:p>
            <a:pPr>
              <a:defRPr/>
            </a:pPr>
            <a:endParaRPr lang="ru-RU" b="1" i="0" dirty="0">
              <a:latin typeface="Rockwell Condensed" pitchFamily="18" charset="0"/>
            </a:endParaRPr>
          </a:p>
        </p:txBody>
      </p:sp>
      <p:sp>
        <p:nvSpPr>
          <p:cNvPr id="20516" name="Oval 36"/>
          <p:cNvSpPr>
            <a:spLocks noChangeArrowheads="1"/>
          </p:cNvSpPr>
          <p:nvPr/>
        </p:nvSpPr>
        <p:spPr bwMode="auto">
          <a:xfrm>
            <a:off x="4716463" y="5157788"/>
            <a:ext cx="4105275" cy="1223962"/>
          </a:xfrm>
          <a:prstGeom prst="ellipse">
            <a:avLst/>
          </a:prstGeom>
          <a:solidFill>
            <a:srgbClr val="FFFFCC"/>
          </a:solidFill>
          <a:ln w="9525">
            <a:noFill/>
            <a:round/>
            <a:headEnd/>
            <a:tailEnd/>
          </a:ln>
          <a:effectLst>
            <a:outerShdw dist="76200" dir="54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800" b="1" i="0" dirty="0">
                <a:latin typeface="Rockwell Condensed" pitchFamily="18" charset="0"/>
              </a:rPr>
              <a:t>Поглощение, передвижение </a:t>
            </a:r>
          </a:p>
          <a:p>
            <a:pPr algn="ctr">
              <a:defRPr/>
            </a:pPr>
            <a:r>
              <a:rPr lang="ru-RU" sz="1800" b="1" i="0" dirty="0">
                <a:latin typeface="Rockwell Condensed" pitchFamily="18" charset="0"/>
              </a:rPr>
              <a:t>минеральных веществ, </a:t>
            </a:r>
          </a:p>
          <a:p>
            <a:pPr algn="ctr">
              <a:defRPr/>
            </a:pPr>
            <a:r>
              <a:rPr lang="ru-RU" sz="1800" b="1" i="0" dirty="0">
                <a:latin typeface="Rockwell Condensed" pitchFamily="18" charset="0"/>
              </a:rPr>
              <a:t>воды и др.</a:t>
            </a: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4643438" y="2205038"/>
            <a:ext cx="4105275" cy="1366838"/>
          </a:xfrm>
          <a:prstGeom prst="rect">
            <a:avLst/>
          </a:prstGeom>
          <a:solidFill>
            <a:srgbClr val="FFFFCC"/>
          </a:solidFill>
          <a:ln w="9525">
            <a:solidFill>
              <a:srgbClr val="666633"/>
            </a:solidFill>
            <a:miter lim="800000"/>
            <a:headEnd/>
            <a:tailEnd/>
          </a:ln>
          <a:effectLst>
            <a:outerShdw dist="91581" dir="337859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1800" b="1" i="0" dirty="0">
                <a:latin typeface="Rockwell Condensed" pitchFamily="18" charset="0"/>
              </a:rPr>
              <a:t>Различные синтетические процессы</a:t>
            </a:r>
          </a:p>
          <a:p>
            <a:pPr algn="ctr">
              <a:defRPr/>
            </a:pPr>
            <a:r>
              <a:rPr lang="ru-RU" i="0" dirty="0">
                <a:latin typeface="Rockwell Condensed" pitchFamily="18" charset="0"/>
              </a:rPr>
              <a:t>синтез белков</a:t>
            </a:r>
          </a:p>
          <a:p>
            <a:pPr algn="ctr">
              <a:defRPr/>
            </a:pPr>
            <a:r>
              <a:rPr lang="ru-RU" i="0" dirty="0">
                <a:latin typeface="Rockwell Condensed" pitchFamily="18" charset="0"/>
              </a:rPr>
              <a:t>нуклеиновых кислот</a:t>
            </a:r>
          </a:p>
          <a:p>
            <a:pPr algn="ctr">
              <a:defRPr/>
            </a:pPr>
            <a:r>
              <a:rPr lang="ru-RU" i="0" dirty="0">
                <a:latin typeface="Rockwell Condensed" pitchFamily="18" charset="0"/>
              </a:rPr>
              <a:t>жиров, сложных углеводов и </a:t>
            </a:r>
          </a:p>
          <a:p>
            <a:pPr algn="ctr">
              <a:defRPr/>
            </a:pPr>
            <a:r>
              <a:rPr lang="ru-RU" i="0" dirty="0">
                <a:latin typeface="Rockwell Condensed" pitchFamily="18" charset="0"/>
              </a:rPr>
              <a:t>их производных</a:t>
            </a:r>
          </a:p>
        </p:txBody>
      </p:sp>
      <p:sp>
        <p:nvSpPr>
          <p:cNvPr id="20518" name="AutoShape 38"/>
          <p:cNvSpPr>
            <a:spLocks noChangeArrowheads="1"/>
          </p:cNvSpPr>
          <p:nvPr/>
        </p:nvSpPr>
        <p:spPr bwMode="auto">
          <a:xfrm>
            <a:off x="2411413" y="3789363"/>
            <a:ext cx="1943100" cy="576262"/>
          </a:xfrm>
          <a:prstGeom prst="rightArrow">
            <a:avLst>
              <a:gd name="adj1" fmla="val 50000"/>
              <a:gd name="adj2" fmla="val 84298"/>
            </a:avLst>
          </a:prstGeom>
          <a:gradFill rotWithShape="1">
            <a:gsLst>
              <a:gs pos="0">
                <a:srgbClr val="FC7A70"/>
              </a:gs>
              <a:gs pos="100000">
                <a:srgbClr val="FF33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4727" dir="842175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4643438" y="3716338"/>
            <a:ext cx="4103687" cy="1225550"/>
          </a:xfrm>
          <a:prstGeom prst="rect">
            <a:avLst/>
          </a:prstGeom>
          <a:solidFill>
            <a:srgbClr val="FFFFCC"/>
          </a:solidFill>
          <a:ln w="9525">
            <a:solidFill>
              <a:srgbClr val="666633"/>
            </a:solidFill>
            <a:miter lim="800000"/>
            <a:headEnd/>
            <a:tailEnd/>
          </a:ln>
          <a:effectLst>
            <a:outerShdw dist="91581" dir="3378596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800" b="1" i="0" dirty="0">
                <a:latin typeface="Rockwell Condensed" pitchFamily="18" charset="0"/>
              </a:rPr>
              <a:t>Электрические процессы</a:t>
            </a:r>
          </a:p>
          <a:p>
            <a:pPr algn="ctr">
              <a:defRPr/>
            </a:pPr>
            <a:r>
              <a:rPr lang="ru-RU" i="0" dirty="0">
                <a:latin typeface="Rockwell Condensed" pitchFamily="18" charset="0"/>
              </a:rPr>
              <a:t>возникновение нервных импульсов</a:t>
            </a:r>
          </a:p>
        </p:txBody>
      </p:sp>
      <p:pic>
        <p:nvPicPr>
          <p:cNvPr id="20521" name="Picture 41" descr="WIDO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0" y="5805488"/>
            <a:ext cx="10477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2" name="AutoShape 42"/>
          <p:cNvSpPr>
            <a:spLocks noChangeArrowheads="1"/>
          </p:cNvSpPr>
          <p:nvPr/>
        </p:nvSpPr>
        <p:spPr bwMode="auto">
          <a:xfrm>
            <a:off x="2195513" y="115888"/>
            <a:ext cx="5184775" cy="431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CC"/>
              </a:gs>
              <a:gs pos="100000">
                <a:srgbClr val="D9DFA1"/>
              </a:gs>
            </a:gsLst>
            <a:path path="rect">
              <a:fillToRect l="100000" b="100000"/>
            </a:path>
          </a:gradFill>
          <a:ln w="9525">
            <a:solidFill>
              <a:srgbClr val="666633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Для чего клетке нужна энергия?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671 C -0.30886 0.07448 -0.61771 0.15591 -0.77483 -0.00879 C -0.93195 -0.17349 -0.91493 -0.83091 -0.94271 -0.99468 " pathEditMode="relative" rAng="0" ptsTypes="aaA">
                                      <p:cBhvr>
                                        <p:cTn id="42" dur="50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1" y="-4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6" grpId="0" animBg="1"/>
      <p:bldP spid="20511" grpId="0" animBg="1"/>
      <p:bldP spid="20512" grpId="0" animBg="1"/>
      <p:bldP spid="20515" grpId="0" animBg="1"/>
      <p:bldP spid="20516" grpId="0" animBg="1"/>
      <p:bldP spid="20517" grpId="0" animBg="1"/>
      <p:bldP spid="20518" grpId="0" animBg="1"/>
      <p:bldP spid="205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6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8280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84"/>
              </a:avLst>
            </a:prstTxWarp>
          </a:bodyPr>
          <a:lstStyle/>
          <a:p>
            <a:r>
              <a:rPr lang="ru-RU" sz="2400" b="1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666633"/>
                </a:solidFill>
                <a:effectLst>
                  <a:outerShdw dist="35921" dir="2700000" algn="ctr" rotWithShape="0">
                    <a:srgbClr val="003300"/>
                  </a:outerShdw>
                </a:effectLst>
                <a:latin typeface="Palatino Linotype"/>
              </a:rPr>
              <a:t>СПОСОБЫ ПОЛУЧЕНИЯ ЭНЕРГИИ</a:t>
            </a:r>
          </a:p>
          <a:p>
            <a:r>
              <a:rPr lang="ru-RU" sz="2400" b="1" kern="10" dirty="0">
                <a:ln w="9525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666633"/>
                </a:solidFill>
                <a:effectLst>
                  <a:outerShdw dist="35921" dir="2700000" algn="ctr" rotWithShape="0">
                    <a:srgbClr val="003300"/>
                  </a:outerShdw>
                </a:effectLst>
                <a:latin typeface="Palatino Linotype"/>
              </a:rPr>
              <a:t>ЖИВЫМИ СУЩЕСТВАМИ</a:t>
            </a:r>
          </a:p>
        </p:txBody>
      </p:sp>
      <p:sp>
        <p:nvSpPr>
          <p:cNvPr id="8195" name="AutoShape 8"/>
          <p:cNvSpPr>
            <a:spLocks noChangeArrowheads="1"/>
          </p:cNvSpPr>
          <p:nvPr/>
        </p:nvSpPr>
        <p:spPr bwMode="auto">
          <a:xfrm>
            <a:off x="3492500" y="981075"/>
            <a:ext cx="2879725" cy="433388"/>
          </a:xfrm>
          <a:prstGeom prst="roundRect">
            <a:avLst>
              <a:gd name="adj" fmla="val 50000"/>
            </a:avLst>
          </a:prstGeom>
          <a:solidFill>
            <a:srgbClr val="666633"/>
          </a:solidFill>
          <a:ln w="9525" algn="ctr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ru-RU" sz="2400" b="1" i="0" dirty="0">
                <a:solidFill>
                  <a:srgbClr val="FFFFCC"/>
                </a:solidFill>
                <a:latin typeface="Arial" charset="0"/>
              </a:rPr>
              <a:t>ЭНЕРГИЯ</a:t>
            </a:r>
          </a:p>
        </p:txBody>
      </p:sp>
      <p:sp>
        <p:nvSpPr>
          <p:cNvPr id="8196" name="Line 19"/>
          <p:cNvSpPr>
            <a:spLocks noChangeShapeType="1"/>
          </p:cNvSpPr>
          <p:nvPr/>
        </p:nvSpPr>
        <p:spPr bwMode="auto">
          <a:xfrm flipH="1">
            <a:off x="1547813" y="1412875"/>
            <a:ext cx="273685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7" name="AutoShape 2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39750" y="1989138"/>
            <a:ext cx="2087563" cy="719137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9525" algn="ctr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ru-RU" sz="2000" b="1" i="0" dirty="0">
                <a:solidFill>
                  <a:srgbClr val="333300"/>
                </a:solidFill>
                <a:latin typeface="Arial" charset="0"/>
              </a:rPr>
              <a:t>ФОТОСИНТЕЗ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b="1" i="0" dirty="0">
                <a:latin typeface="Arial" charset="0"/>
              </a:rPr>
              <a:t>(</a:t>
            </a:r>
            <a:r>
              <a:rPr lang="en-US" b="1" i="0" dirty="0">
                <a:latin typeface="Arial" charset="0"/>
              </a:rPr>
              <a:t>I</a:t>
            </a:r>
            <a:r>
              <a:rPr lang="ru-RU" b="1" i="0" dirty="0">
                <a:latin typeface="Arial" charset="0"/>
              </a:rPr>
              <a:t>ЭТАП)</a:t>
            </a:r>
          </a:p>
        </p:txBody>
      </p:sp>
      <p:sp>
        <p:nvSpPr>
          <p:cNvPr id="8198" name="Line 21"/>
          <p:cNvSpPr>
            <a:spLocks noChangeShapeType="1"/>
          </p:cNvSpPr>
          <p:nvPr/>
        </p:nvSpPr>
        <p:spPr bwMode="auto">
          <a:xfrm flipH="1">
            <a:off x="3924300" y="1412875"/>
            <a:ext cx="64770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9" name="AutoShape 2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700338" y="1989138"/>
            <a:ext cx="2087562" cy="719137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9525" algn="ctr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ru-RU" sz="2000" b="1" i="0" dirty="0">
                <a:solidFill>
                  <a:srgbClr val="333300"/>
                </a:solidFill>
                <a:latin typeface="Arial" charset="0"/>
              </a:rPr>
              <a:t>ХЕМОСИНТЕЗ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b="1" i="0" dirty="0">
                <a:latin typeface="Arial" charset="0"/>
              </a:rPr>
              <a:t>(</a:t>
            </a:r>
            <a:r>
              <a:rPr lang="en-US" b="1" i="0" dirty="0">
                <a:latin typeface="Arial" charset="0"/>
              </a:rPr>
              <a:t>I</a:t>
            </a:r>
            <a:r>
              <a:rPr lang="ru-RU" b="1" i="0" dirty="0">
                <a:latin typeface="Arial" charset="0"/>
              </a:rPr>
              <a:t>ЭТАП)</a:t>
            </a:r>
          </a:p>
        </p:txBody>
      </p:sp>
      <p:sp>
        <p:nvSpPr>
          <p:cNvPr id="8200" name="AutoShape 2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143504" y="1928802"/>
            <a:ext cx="3816350" cy="719137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9525" algn="ctr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ru-RU" sz="1800" b="1" i="0">
                <a:solidFill>
                  <a:srgbClr val="333300"/>
                </a:solidFill>
                <a:latin typeface="Arial" charset="0"/>
              </a:rPr>
              <a:t>ОКИСЛЕНИЕ ОРГАНИЧЕСКИХ</a:t>
            </a:r>
          </a:p>
          <a:p>
            <a:pPr marL="342900" indent="-342900">
              <a:spcBef>
                <a:spcPct val="20000"/>
              </a:spcBef>
            </a:pPr>
            <a:r>
              <a:rPr lang="ru-RU" sz="1800" b="1" i="0">
                <a:solidFill>
                  <a:srgbClr val="333300"/>
                </a:solidFill>
                <a:latin typeface="Arial" charset="0"/>
              </a:rPr>
              <a:t>ВЕЩЕСТВ</a:t>
            </a:r>
          </a:p>
        </p:txBody>
      </p:sp>
      <p:sp>
        <p:nvSpPr>
          <p:cNvPr id="8201" name="Line 26"/>
          <p:cNvSpPr>
            <a:spLocks noChangeShapeType="1"/>
          </p:cNvSpPr>
          <p:nvPr/>
        </p:nvSpPr>
        <p:spPr bwMode="auto">
          <a:xfrm>
            <a:off x="5292725" y="1412875"/>
            <a:ext cx="194310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2" name="AutoShape 2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995738" y="3789363"/>
            <a:ext cx="2016125" cy="504825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9525" algn="ctr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ru-RU" b="1" i="0" dirty="0">
                <a:solidFill>
                  <a:srgbClr val="333300"/>
                </a:solidFill>
                <a:latin typeface="Arial" charset="0"/>
              </a:rPr>
              <a:t>БРОЖЕНИЕ</a:t>
            </a:r>
          </a:p>
        </p:txBody>
      </p:sp>
      <p:sp>
        <p:nvSpPr>
          <p:cNvPr id="8203" name="AutoShape 28"/>
          <p:cNvSpPr>
            <a:spLocks noChangeArrowheads="1"/>
          </p:cNvSpPr>
          <p:nvPr/>
        </p:nvSpPr>
        <p:spPr bwMode="auto">
          <a:xfrm>
            <a:off x="6877050" y="3789363"/>
            <a:ext cx="2016125" cy="504825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9525" algn="ctr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ru-RU" b="1" i="0" dirty="0">
                <a:solidFill>
                  <a:srgbClr val="333300"/>
                </a:solidFill>
                <a:latin typeface="Arial" charset="0"/>
              </a:rPr>
              <a:t>ДЫХАНИЕ</a:t>
            </a:r>
          </a:p>
        </p:txBody>
      </p:sp>
      <p:sp>
        <p:nvSpPr>
          <p:cNvPr id="8204" name="AutoShape 29"/>
          <p:cNvSpPr>
            <a:spLocks noChangeArrowheads="1"/>
          </p:cNvSpPr>
          <p:nvPr/>
        </p:nvSpPr>
        <p:spPr bwMode="auto">
          <a:xfrm>
            <a:off x="3929058" y="5643578"/>
            <a:ext cx="2087563" cy="500066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9525" algn="ctr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ru-RU" b="1" i="0" dirty="0">
                <a:solidFill>
                  <a:srgbClr val="333300"/>
                </a:solidFill>
                <a:latin typeface="Arial" charset="0"/>
              </a:rPr>
              <a:t>КИСЛОРОДНОЕ</a:t>
            </a:r>
          </a:p>
        </p:txBody>
      </p:sp>
      <p:sp>
        <p:nvSpPr>
          <p:cNvPr id="8205" name="AutoShape 30"/>
          <p:cNvSpPr>
            <a:spLocks noChangeArrowheads="1"/>
          </p:cNvSpPr>
          <p:nvPr/>
        </p:nvSpPr>
        <p:spPr bwMode="auto">
          <a:xfrm>
            <a:off x="6286512" y="5643579"/>
            <a:ext cx="2678101" cy="522272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9525" algn="ctr">
            <a:solidFill>
              <a:srgbClr val="666633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ru-RU" b="1" i="0" dirty="0">
                <a:solidFill>
                  <a:srgbClr val="333300"/>
                </a:solidFill>
                <a:latin typeface="Arial" charset="0"/>
              </a:rPr>
              <a:t>БЕЗКИСЛОРОДНОЕ</a:t>
            </a:r>
          </a:p>
        </p:txBody>
      </p:sp>
      <p:sp>
        <p:nvSpPr>
          <p:cNvPr id="8206" name="Line 31"/>
          <p:cNvSpPr>
            <a:spLocks noChangeShapeType="1"/>
          </p:cNvSpPr>
          <p:nvPr/>
        </p:nvSpPr>
        <p:spPr bwMode="auto">
          <a:xfrm flipH="1">
            <a:off x="4859338" y="2643182"/>
            <a:ext cx="1498612" cy="11461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32"/>
          <p:cNvSpPr>
            <a:spLocks noChangeShapeType="1"/>
          </p:cNvSpPr>
          <p:nvPr/>
        </p:nvSpPr>
        <p:spPr bwMode="auto">
          <a:xfrm>
            <a:off x="7500958" y="2643182"/>
            <a:ext cx="600055" cy="11461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33"/>
          <p:cNvSpPr>
            <a:spLocks noChangeShapeType="1"/>
          </p:cNvSpPr>
          <p:nvPr/>
        </p:nvSpPr>
        <p:spPr bwMode="auto">
          <a:xfrm flipH="1">
            <a:off x="4786314" y="4292600"/>
            <a:ext cx="2809874" cy="13509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34"/>
          <p:cNvSpPr>
            <a:spLocks noChangeShapeType="1"/>
          </p:cNvSpPr>
          <p:nvPr/>
        </p:nvSpPr>
        <p:spPr bwMode="auto">
          <a:xfrm>
            <a:off x="7572396" y="4286256"/>
            <a:ext cx="45719" cy="14287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41"/>
          <p:cNvSpPr>
            <a:spLocks noChangeShapeType="1"/>
          </p:cNvSpPr>
          <p:nvPr/>
        </p:nvSpPr>
        <p:spPr bwMode="auto">
          <a:xfrm>
            <a:off x="6011863" y="4076700"/>
            <a:ext cx="86518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176</Words>
  <Application>Microsoft Office PowerPoint</Application>
  <PresentationFormat>Экран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ученик</cp:lastModifiedBy>
  <cp:revision>3</cp:revision>
  <dcterms:created xsi:type="dcterms:W3CDTF">2011-09-08T12:08:23Z</dcterms:created>
  <dcterms:modified xsi:type="dcterms:W3CDTF">2011-09-08T12:29:27Z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100381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